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8"/>
  </p:notesMasterIdLst>
  <p:sldIdLst>
    <p:sldId id="256" r:id="rId2"/>
    <p:sldId id="272" r:id="rId3"/>
    <p:sldId id="273" r:id="rId4"/>
    <p:sldId id="274" r:id="rId5"/>
    <p:sldId id="275" r:id="rId6"/>
    <p:sldId id="276" r:id="rId7"/>
    <p:sldId id="281" r:id="rId8"/>
    <p:sldId id="277" r:id="rId9"/>
    <p:sldId id="278" r:id="rId10"/>
    <p:sldId id="279" r:id="rId11"/>
    <p:sldId id="280" r:id="rId12"/>
    <p:sldId id="282" r:id="rId13"/>
    <p:sldId id="283" r:id="rId14"/>
    <p:sldId id="284" r:id="rId15"/>
    <p:sldId id="285" r:id="rId16"/>
    <p:sldId id="291" r:id="rId1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435" autoAdjust="0"/>
    <p:restoredTop sz="94660"/>
  </p:normalViewPr>
  <p:slideViewPr>
    <p:cSldViewPr snapToGrid="0">
      <p:cViewPr varScale="1">
        <p:scale>
          <a:sx n="139" d="100"/>
          <a:sy n="139" d="100"/>
        </p:scale>
        <p:origin x="168" y="4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t-E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058F15-0E18-4F6A-B9F3-564C7228F6E2}" type="datetimeFigureOut">
              <a:rPr lang="et-EE" smtClean="0"/>
              <a:t>10.09.21</a:t>
            </a:fld>
            <a:endParaRPr lang="et-E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t-E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t-E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t-E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C2EAB4-ED3B-407C-8199-EAC6E751E16E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41285597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4017D-616C-426D-B96A-9B74169657CB}" type="datetime1">
              <a:rPr lang="en-US" smtClean="0"/>
              <a:t>9/10/21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3E2F8-4F9B-475A-9076-FF47062FDB53}" type="datetime1">
              <a:rPr lang="en-US" smtClean="0"/>
              <a:t>9/10/21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F4FA4-9781-4D2E-9CA0-82AF90576D91}" type="datetime1">
              <a:rPr lang="en-US" smtClean="0"/>
              <a:t>9/10/21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1930400" y="3771174"/>
            <a:ext cx="727964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FA1842-AF3A-4F79-81E5-89F3140F58EC}" type="datetime1">
              <a:rPr lang="en-US" smtClean="0"/>
              <a:t>9/10/21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8153BF-32B0-4A81-ACA1-CA4D3511A15C}" type="datetime1">
              <a:rPr lang="en-US" smtClean="0"/>
              <a:t>9/10/21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707BF-3C55-4F26-A6A0-49E70F83FEE8}" type="datetime1">
              <a:rPr lang="en-US" smtClean="0"/>
              <a:t>9/10/21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A02B73-859B-4B75-B038-91839C89101A}" type="datetime1">
              <a:rPr lang="en-US" smtClean="0"/>
              <a:t>9/10/21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8DDA1-6E86-4CE1-9860-B071DC8D34E1}" type="datetime1">
              <a:rPr lang="en-US" smtClean="0"/>
              <a:t>9/10/21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3DEBE-8681-4664-83A8-552B71039C1E}" type="datetime1">
              <a:rPr lang="en-US" smtClean="0"/>
              <a:t>9/10/21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FFF52-A86D-4A10-973C-2E68BFB2A7DA}" type="datetime1">
              <a:rPr lang="en-US" smtClean="0"/>
              <a:t>9/10/21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343DB-8957-458B-B939-391AEFD585EB}" type="datetime1">
              <a:rPr lang="en-US" smtClean="0"/>
              <a:t>9/10/21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7326DD-D0EA-402D-90AE-E23B9B1122B9}" type="datetime1">
              <a:rPr lang="en-US" smtClean="0"/>
              <a:t>9/10/21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99E6D-C8FB-4995-9B70-35802D29F244}" type="datetime1">
              <a:rPr lang="en-US" smtClean="0"/>
              <a:t>9/10/21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D0E8D-CF6C-4C2C-8928-6CF987645092}" type="datetime1">
              <a:rPr lang="en-US" smtClean="0"/>
              <a:t>9/10/21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08CB8-50D4-4762-AAB3-AD974B8E03D9}" type="datetime1">
              <a:rPr lang="en-US" smtClean="0"/>
              <a:t>9/10/21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C7526-571B-42F1-BF46-40AF976A9F12}" type="datetime1">
              <a:rPr lang="en-US" smtClean="0"/>
              <a:t>9/10/21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D42B4-7614-4FB7-9AC1-D50FE9B34BC0}" type="datetime1">
              <a:rPr lang="en-US" smtClean="0"/>
              <a:t>9/10/21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7000"/>
                </a:schemeClr>
              </a:gs>
              <a:gs pos="69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23320"/>
          <a:stretch/>
        </p:blipFill>
        <p:spPr>
          <a:xfrm>
            <a:off x="8609012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C56A1F32-43A5-49FE-A36C-65A860914068}" type="datetime1">
              <a:rPr lang="en-US" smtClean="0"/>
              <a:t>9/10/21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8" r:id="rId9"/>
    <p:sldLayoutId id="2147483667" r:id="rId10"/>
    <p:sldLayoutId id="2147483661" r:id="rId11"/>
    <p:sldLayoutId id="2147483664" r:id="rId12"/>
    <p:sldLayoutId id="2147483662" r:id="rId13"/>
    <p:sldLayoutId id="2147483669" r:id="rId14"/>
    <p:sldLayoutId id="2147483670" r:id="rId15"/>
    <p:sldLayoutId id="2147483658" r:id="rId16"/>
    <p:sldLayoutId id="2147483659" r:id="rId17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mailto:ndres.kaver@taltech.ee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s://yogalayout.com/playground/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npmjs.com/search?q=react-native&amp;page=1&amp;ranking=optimal" TargetMode="External"/><Relationship Id="rId2" Type="http://schemas.openxmlformats.org/officeDocument/2006/relationships/hyperlink" Target="http://www.awesome-react-native.com/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Hybrid Mobile Applications - ICD0018</a:t>
            </a:r>
            <a:endParaRPr lang="et-EE" dirty="0"/>
          </a:p>
        </p:txBody>
      </p:sp>
      <p:sp>
        <p:nvSpPr>
          <p:cNvPr id="5" name="Text Placeholder 4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1176232"/>
          </a:xfrm>
        </p:spPr>
        <p:txBody>
          <a:bodyPr>
            <a:normAutofit/>
          </a:bodyPr>
          <a:lstStyle/>
          <a:p>
            <a:r>
              <a:rPr lang="en-US" cap="none" dirty="0" err="1"/>
              <a:t>TalTech</a:t>
            </a:r>
            <a:r>
              <a:rPr lang="en-US" cap="none" dirty="0"/>
              <a:t> IT College, Andres Käver</a:t>
            </a:r>
            <a:r>
              <a:rPr lang="en-US" cap="none"/>
              <a:t>, 2021-2022, </a:t>
            </a:r>
            <a:r>
              <a:rPr lang="en-US" cap="none" dirty="0"/>
              <a:t>Fall semester</a:t>
            </a:r>
          </a:p>
          <a:p>
            <a:r>
              <a:rPr lang="en-US" cap="none" dirty="0"/>
              <a:t>Email: </a:t>
            </a:r>
            <a:r>
              <a:rPr lang="en-US" cap="none" dirty="0" err="1"/>
              <a:t>a</a:t>
            </a:r>
            <a:r>
              <a:rPr lang="en-US" cap="none" dirty="0" err="1">
                <a:hlinkClick r:id="rId2"/>
              </a:rPr>
              <a:t>ndres.kaver@taltech.ee</a:t>
            </a:r>
            <a:endParaRPr lang="en-US" cap="none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1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77248" y="-561978"/>
            <a:ext cx="5142857" cy="385714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56AB63E-7A98-9F4F-AAC2-33E8893A90B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96500" y="4521200"/>
            <a:ext cx="2095500" cy="233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25644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0431B2-61D4-5D46-9497-E09D438F77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React N - Flexbox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39E022-BF8D-CD48-AD09-358F4ACA00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justifyContent</a:t>
            </a:r>
            <a:r>
              <a:rPr lang="en-US" dirty="0"/>
              <a:t> – how to align children within the main axis</a:t>
            </a:r>
          </a:p>
          <a:p>
            <a:pPr lvl="1"/>
            <a:r>
              <a:rPr lang="en-US" dirty="0"/>
              <a:t>flex-start</a:t>
            </a:r>
          </a:p>
          <a:p>
            <a:pPr lvl="1"/>
            <a:r>
              <a:rPr lang="en-US" dirty="0"/>
              <a:t>flex-end</a:t>
            </a:r>
          </a:p>
          <a:p>
            <a:pPr lvl="1"/>
            <a:r>
              <a:rPr lang="en-US" dirty="0"/>
              <a:t>center</a:t>
            </a:r>
          </a:p>
          <a:p>
            <a:pPr lvl="1"/>
            <a:r>
              <a:rPr lang="en-US" dirty="0"/>
              <a:t>space-between – divide empty space evenly between children</a:t>
            </a:r>
            <a:br>
              <a:rPr lang="en-US" dirty="0"/>
            </a:br>
            <a:r>
              <a:rPr lang="en-US" dirty="0"/>
              <a:t>X___X___X</a:t>
            </a:r>
          </a:p>
          <a:p>
            <a:pPr lvl="1"/>
            <a:r>
              <a:rPr lang="en-US" dirty="0"/>
              <a:t>space-around – divide empty space evenly around every children</a:t>
            </a:r>
            <a:br>
              <a:rPr lang="en-US" dirty="0"/>
            </a:br>
            <a:r>
              <a:rPr lang="en-US" dirty="0"/>
              <a:t>_X__X__X_</a:t>
            </a:r>
          </a:p>
          <a:p>
            <a:pPr lvl="1"/>
            <a:r>
              <a:rPr lang="en-US" dirty="0"/>
              <a:t>space-evenly – all empty spaces are exactly the same (start edge, end </a:t>
            </a:r>
            <a:r>
              <a:rPr lang="en-US" dirty="0" err="1"/>
              <a:t>endge</a:t>
            </a:r>
            <a:r>
              <a:rPr lang="en-US" dirty="0"/>
              <a:t> and in-betweens)</a:t>
            </a:r>
            <a:br>
              <a:rPr lang="en-US" dirty="0"/>
            </a:br>
            <a:r>
              <a:rPr lang="en-US" dirty="0"/>
              <a:t>_X_X_X_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B5CA4D-FA59-EC44-B6FB-444103E5B4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27248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0431B2-61D4-5D46-9497-E09D438F77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React N - Flexbox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39E022-BF8D-CD48-AD09-358F4ACA00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alignItems</a:t>
            </a:r>
            <a:r>
              <a:rPr lang="en-US" dirty="0"/>
              <a:t> – cross axis alignment (only, if width is not fixed)</a:t>
            </a:r>
          </a:p>
          <a:p>
            <a:pPr lvl="1"/>
            <a:r>
              <a:rPr lang="en-US" dirty="0"/>
              <a:t>stretch – default (full possible cross axis size)</a:t>
            </a:r>
          </a:p>
          <a:p>
            <a:pPr lvl="1"/>
            <a:r>
              <a:rPr lang="en-US" dirty="0"/>
              <a:t>flex-start</a:t>
            </a:r>
          </a:p>
          <a:p>
            <a:pPr lvl="1"/>
            <a:r>
              <a:rPr lang="en-US" dirty="0"/>
              <a:t>flex-end</a:t>
            </a:r>
          </a:p>
          <a:p>
            <a:pPr lvl="1"/>
            <a:r>
              <a:rPr lang="en-US" dirty="0"/>
              <a:t>center</a:t>
            </a:r>
          </a:p>
          <a:p>
            <a:pPr lvl="1"/>
            <a:r>
              <a:rPr lang="en-US" dirty="0"/>
              <a:t>baseline</a:t>
            </a:r>
          </a:p>
          <a:p>
            <a:endParaRPr lang="en-US" dirty="0"/>
          </a:p>
          <a:p>
            <a:r>
              <a:rPr lang="en-US" dirty="0" err="1"/>
              <a:t>alignSelf</a:t>
            </a:r>
            <a:r>
              <a:rPr lang="en-US" dirty="0"/>
              <a:t> - override parents </a:t>
            </a:r>
            <a:r>
              <a:rPr lang="en-US" dirty="0" err="1"/>
              <a:t>alignItems</a:t>
            </a:r>
            <a:r>
              <a:rPr lang="en-US" dirty="0"/>
              <a:t> </a:t>
            </a:r>
            <a:r>
              <a:rPr lang="en-US" dirty="0" err="1"/>
              <a:t>seting</a:t>
            </a:r>
            <a:r>
              <a:rPr lang="en-US" dirty="0"/>
              <a:t>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B5CA4D-FA59-EC44-B6FB-444103E5B4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166986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0431B2-61D4-5D46-9497-E09D438F77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React N - Flexbox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39E022-BF8D-CD48-AD09-358F4ACA00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alignContent</a:t>
            </a:r>
            <a:r>
              <a:rPr lang="en-US" dirty="0"/>
              <a:t> – when wrapping to multiple lines</a:t>
            </a:r>
          </a:p>
          <a:p>
            <a:r>
              <a:rPr lang="en-US" dirty="0" err="1"/>
              <a:t>flexWrap</a:t>
            </a:r>
            <a:endParaRPr lang="en-US" dirty="0"/>
          </a:p>
          <a:p>
            <a:pPr lvl="1"/>
            <a:r>
              <a:rPr lang="en-US" dirty="0"/>
              <a:t>wrap – wraps to multiline when needed</a:t>
            </a:r>
          </a:p>
          <a:p>
            <a:pPr lvl="1"/>
            <a:r>
              <a:rPr lang="en-US" dirty="0" err="1"/>
              <a:t>nowrap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B5CA4D-FA59-EC44-B6FB-444103E5B4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889893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0431B2-61D4-5D46-9497-E09D438F77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React N - Flexbox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39E022-BF8D-CD48-AD09-358F4ACA00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flexBasis</a:t>
            </a:r>
            <a:r>
              <a:rPr lang="en-US" dirty="0"/>
              <a:t>, </a:t>
            </a:r>
            <a:r>
              <a:rPr lang="en-US" dirty="0" err="1"/>
              <a:t>flexGrow</a:t>
            </a:r>
            <a:r>
              <a:rPr lang="en-US" dirty="0"/>
              <a:t>, </a:t>
            </a:r>
            <a:r>
              <a:rPr lang="en-US" dirty="0" err="1"/>
              <a:t>flexShrink</a:t>
            </a:r>
            <a:endParaRPr lang="en-US" dirty="0"/>
          </a:p>
          <a:p>
            <a:pPr lvl="1"/>
            <a:r>
              <a:rPr lang="en-US" dirty="0" err="1"/>
              <a:t>flexBasis</a:t>
            </a:r>
            <a:r>
              <a:rPr lang="en-US" dirty="0"/>
              <a:t> – default size of the item, before grow and shrink</a:t>
            </a:r>
          </a:p>
          <a:p>
            <a:pPr lvl="1"/>
            <a:r>
              <a:rPr lang="en-US" dirty="0" err="1"/>
              <a:t>flexGrow</a:t>
            </a:r>
            <a:r>
              <a:rPr lang="en-US" dirty="0"/>
              <a:t> – float, &gt;=0 (0 is default). How any space is divided among the children along the main axis. Similar to </a:t>
            </a:r>
            <a:r>
              <a:rPr lang="en-US" dirty="0" err="1"/>
              <a:t>layout_weight</a:t>
            </a:r>
            <a:endParaRPr lang="en-US" dirty="0"/>
          </a:p>
          <a:p>
            <a:pPr lvl="1"/>
            <a:r>
              <a:rPr lang="en-US" dirty="0" err="1"/>
              <a:t>flexShrink</a:t>
            </a:r>
            <a:r>
              <a:rPr lang="en-US" dirty="0"/>
              <a:t> – how to shrink the children, if size overflows. Float &gt;=0, (1 is default)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B5CA4D-FA59-EC44-B6FB-444103E5B4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093051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0431B2-61D4-5D46-9497-E09D438F77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React N - Flexbox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39E022-BF8D-CD48-AD09-358F4ACA00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position</a:t>
            </a:r>
          </a:p>
          <a:p>
            <a:pPr lvl="1"/>
            <a:r>
              <a:rPr lang="en-US" dirty="0" err="1"/>
              <a:t>positionTop</a:t>
            </a:r>
            <a:r>
              <a:rPr lang="en-US" dirty="0"/>
              <a:t>, </a:t>
            </a:r>
            <a:r>
              <a:rPr lang="en-US" dirty="0" err="1"/>
              <a:t>positionBottom</a:t>
            </a:r>
            <a:r>
              <a:rPr lang="en-US" dirty="0"/>
              <a:t>, </a:t>
            </a:r>
            <a:r>
              <a:rPr lang="en-US" dirty="0" err="1"/>
              <a:t>positionLeft</a:t>
            </a:r>
            <a:r>
              <a:rPr lang="en-US" dirty="0"/>
              <a:t>, </a:t>
            </a:r>
            <a:r>
              <a:rPr lang="en-US" dirty="0" err="1"/>
              <a:t>positionRight</a:t>
            </a:r>
            <a:r>
              <a:rPr lang="en-US" dirty="0"/>
              <a:t> – </a:t>
            </a:r>
            <a:r>
              <a:rPr lang="en-US" dirty="0" err="1"/>
              <a:t>dp</a:t>
            </a:r>
            <a:r>
              <a:rPr lang="en-US" dirty="0"/>
              <a:t> pixel to move component</a:t>
            </a:r>
          </a:p>
          <a:p>
            <a:r>
              <a:rPr lang="en-US" dirty="0"/>
              <a:t>padding (top, bottom, left, right)</a:t>
            </a:r>
          </a:p>
          <a:p>
            <a:r>
              <a:rPr lang="en-US" dirty="0"/>
              <a:t>border</a:t>
            </a:r>
          </a:p>
          <a:p>
            <a:r>
              <a:rPr lang="en-US" dirty="0"/>
              <a:t>margin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B5CA4D-FA59-EC44-B6FB-444103E5B4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842024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0431B2-61D4-5D46-9497-E09D438F77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React N – Yoga playground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39E022-BF8D-CD48-AD09-358F4ACA00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Interactive web based playground for testing layout styling logic</a:t>
            </a:r>
          </a:p>
          <a:p>
            <a:pPr lvl="1"/>
            <a:r>
              <a:rPr lang="en-US" dirty="0">
                <a:hlinkClick r:id="rId2"/>
              </a:rPr>
              <a:t>https://yogalayout.com/playground/</a:t>
            </a:r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B5CA4D-FA59-EC44-B6FB-444103E5B4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196627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0431B2-61D4-5D46-9497-E09D438F77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39E022-BF8D-CD48-AD09-358F4ACA00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END!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B5CA4D-FA59-EC44-B6FB-444103E5B4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90250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0431B2-61D4-5D46-9497-E09D438F77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React N – Basic components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39E022-BF8D-CD48-AD09-358F4ACA00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3312" y="2052918"/>
            <a:ext cx="3326921" cy="4195481"/>
          </a:xfrm>
        </p:spPr>
        <p:txBody>
          <a:bodyPr/>
          <a:lstStyle/>
          <a:p>
            <a:r>
              <a:rPr lang="en-US" dirty="0"/>
              <a:t>Most common</a:t>
            </a:r>
          </a:p>
          <a:p>
            <a:pPr lvl="1"/>
            <a:r>
              <a:rPr lang="en-US" dirty="0"/>
              <a:t>View</a:t>
            </a:r>
          </a:p>
          <a:p>
            <a:pPr lvl="1"/>
            <a:r>
              <a:rPr lang="en-US" dirty="0"/>
              <a:t>Text</a:t>
            </a:r>
          </a:p>
          <a:p>
            <a:pPr lvl="1"/>
            <a:r>
              <a:rPr lang="en-US" dirty="0"/>
              <a:t>Image</a:t>
            </a:r>
          </a:p>
          <a:p>
            <a:pPr lvl="1"/>
            <a:r>
              <a:rPr lang="en-US" dirty="0" err="1"/>
              <a:t>TextInput</a:t>
            </a:r>
            <a:endParaRPr lang="en-US" dirty="0"/>
          </a:p>
          <a:p>
            <a:pPr lvl="1"/>
            <a:r>
              <a:rPr lang="en-US" dirty="0" err="1"/>
              <a:t>ScrollView</a:t>
            </a:r>
            <a:endParaRPr lang="en-US" dirty="0"/>
          </a:p>
          <a:p>
            <a:pPr lvl="1"/>
            <a:r>
              <a:rPr lang="en-US" dirty="0" err="1"/>
              <a:t>StyleSheet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B5CA4D-FA59-EC44-B6FB-444103E5B4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2</a:t>
            </a:fld>
            <a:endParaRPr lang="en-US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0BAB490-A20C-9B43-BD25-ED7E05C1FD4B}"/>
              </a:ext>
            </a:extLst>
          </p:cNvPr>
          <p:cNvSpPr txBox="1">
            <a:spLocks/>
          </p:cNvSpPr>
          <p:nvPr/>
        </p:nvSpPr>
        <p:spPr>
          <a:xfrm>
            <a:off x="4013089" y="2085650"/>
            <a:ext cx="332692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r>
              <a:rPr lang="en-US" dirty="0"/>
              <a:t>UI</a:t>
            </a:r>
          </a:p>
          <a:p>
            <a:pPr lvl="1"/>
            <a:r>
              <a:rPr lang="en-US" dirty="0"/>
              <a:t>Button</a:t>
            </a:r>
          </a:p>
          <a:p>
            <a:pPr lvl="1"/>
            <a:r>
              <a:rPr lang="en-US" dirty="0"/>
              <a:t>Switch</a:t>
            </a:r>
          </a:p>
          <a:p>
            <a:pPr lvl="1"/>
            <a:r>
              <a:rPr lang="en-US" dirty="0"/>
              <a:t>Picker</a:t>
            </a:r>
          </a:p>
          <a:p>
            <a:pPr lvl="1"/>
            <a:r>
              <a:rPr lang="en-US" dirty="0"/>
              <a:t>Slider</a:t>
            </a:r>
          </a:p>
          <a:p>
            <a:pPr lvl="1"/>
            <a:endParaRPr lang="en-US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EE12D674-48F3-554D-8469-3BD31A3D45A9}"/>
              </a:ext>
            </a:extLst>
          </p:cNvPr>
          <p:cNvSpPr txBox="1">
            <a:spLocks/>
          </p:cNvSpPr>
          <p:nvPr/>
        </p:nvSpPr>
        <p:spPr>
          <a:xfrm>
            <a:off x="6564903" y="2085650"/>
            <a:ext cx="332692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r>
              <a:rPr lang="en-US" dirty="0"/>
              <a:t>On screen list views</a:t>
            </a:r>
          </a:p>
          <a:p>
            <a:pPr lvl="1"/>
            <a:r>
              <a:rPr lang="en-US" dirty="0" err="1"/>
              <a:t>FlatList</a:t>
            </a:r>
            <a:endParaRPr lang="en-US" dirty="0"/>
          </a:p>
          <a:p>
            <a:pPr lvl="1"/>
            <a:r>
              <a:rPr lang="en-US" dirty="0" err="1"/>
              <a:t>SectionList</a:t>
            </a:r>
            <a:endParaRPr lang="en-US" dirty="0"/>
          </a:p>
          <a:p>
            <a:pPr lvl="1"/>
            <a:endParaRPr lang="en-US" dirty="0"/>
          </a:p>
          <a:p>
            <a:pPr marL="0" indent="0">
              <a:buNone/>
            </a:pPr>
            <a:r>
              <a:rPr lang="en-US" dirty="0" err="1"/>
              <a:t>ie</a:t>
            </a:r>
            <a:r>
              <a:rPr lang="en-US" dirty="0"/>
              <a:t> only on screen content is rendered – like </a:t>
            </a:r>
            <a:r>
              <a:rPr lang="en-US" dirty="0" err="1"/>
              <a:t>RecyclerView</a:t>
            </a:r>
            <a:r>
              <a:rPr lang="en-US" dirty="0"/>
              <a:t> in Android</a:t>
            </a:r>
          </a:p>
        </p:txBody>
      </p:sp>
    </p:spTree>
    <p:extLst>
      <p:ext uri="{BB962C8B-B14F-4D97-AF65-F5344CB8AC3E}">
        <p14:creationId xmlns:p14="http://schemas.microsoft.com/office/powerpoint/2010/main" val="7061526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0431B2-61D4-5D46-9497-E09D438F77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React N – iOS components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39E022-BF8D-CD48-AD09-358F4ACA00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Common </a:t>
            </a:r>
            <a:r>
              <a:rPr lang="en-US" dirty="0" err="1"/>
              <a:t>UIKit</a:t>
            </a:r>
            <a:r>
              <a:rPr lang="en-US" dirty="0"/>
              <a:t> wrappers</a:t>
            </a:r>
          </a:p>
          <a:p>
            <a:pPr lvl="1"/>
            <a:r>
              <a:rPr lang="en-US" dirty="0" err="1"/>
              <a:t>ActionSheetIOS</a:t>
            </a:r>
            <a:endParaRPr lang="en-US" dirty="0"/>
          </a:p>
          <a:p>
            <a:pPr lvl="1"/>
            <a:r>
              <a:rPr lang="en-US" dirty="0" err="1"/>
              <a:t>AlertIOS</a:t>
            </a:r>
            <a:endParaRPr lang="en-US" dirty="0"/>
          </a:p>
          <a:p>
            <a:pPr lvl="1"/>
            <a:r>
              <a:rPr lang="en-US" dirty="0" err="1"/>
              <a:t>DatePickerIOS</a:t>
            </a:r>
            <a:endParaRPr lang="en-US" dirty="0"/>
          </a:p>
          <a:p>
            <a:pPr lvl="1"/>
            <a:r>
              <a:rPr lang="en-US" dirty="0" err="1"/>
              <a:t>ImagePickerIOS</a:t>
            </a:r>
            <a:endParaRPr lang="en-US" dirty="0"/>
          </a:p>
          <a:p>
            <a:pPr lvl="1"/>
            <a:r>
              <a:rPr lang="en-US" dirty="0" err="1"/>
              <a:t>ProgressViewIOS</a:t>
            </a:r>
            <a:endParaRPr lang="en-US" dirty="0"/>
          </a:p>
          <a:p>
            <a:pPr lvl="1"/>
            <a:r>
              <a:rPr lang="en-US" dirty="0" err="1"/>
              <a:t>PushNotificationIOS</a:t>
            </a:r>
            <a:endParaRPr lang="en-US" dirty="0"/>
          </a:p>
          <a:p>
            <a:pPr lvl="1"/>
            <a:r>
              <a:rPr lang="en-US" dirty="0" err="1"/>
              <a:t>SegmentControlIOS</a:t>
            </a:r>
            <a:endParaRPr lang="en-US" dirty="0"/>
          </a:p>
          <a:p>
            <a:pPr lvl="1"/>
            <a:r>
              <a:rPr lang="en-US" dirty="0" err="1"/>
              <a:t>TabBarIOS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B5CA4D-FA59-EC44-B6FB-444103E5B4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22045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0431B2-61D4-5D46-9497-E09D438F77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React N - Android components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39E022-BF8D-CD48-AD09-358F4ACA00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BackHandler</a:t>
            </a:r>
            <a:endParaRPr lang="en-US" dirty="0"/>
          </a:p>
          <a:p>
            <a:r>
              <a:rPr lang="en-US" dirty="0" err="1"/>
              <a:t>DatePickerAndroid</a:t>
            </a:r>
            <a:endParaRPr lang="en-US" dirty="0"/>
          </a:p>
          <a:p>
            <a:r>
              <a:rPr lang="en-US" dirty="0" err="1"/>
              <a:t>DrawerLayoutAndroid</a:t>
            </a:r>
            <a:endParaRPr lang="en-US" dirty="0"/>
          </a:p>
          <a:p>
            <a:r>
              <a:rPr lang="en-US" dirty="0" err="1"/>
              <a:t>PermissionsAndroid</a:t>
            </a:r>
            <a:endParaRPr lang="en-US" dirty="0"/>
          </a:p>
          <a:p>
            <a:r>
              <a:rPr lang="en-US" dirty="0" err="1"/>
              <a:t>ProgressBarAndroid</a:t>
            </a:r>
            <a:endParaRPr lang="en-US" dirty="0"/>
          </a:p>
          <a:p>
            <a:r>
              <a:rPr lang="en-US" dirty="0" err="1"/>
              <a:t>TimePickerAndroid</a:t>
            </a:r>
            <a:endParaRPr lang="en-US" dirty="0"/>
          </a:p>
          <a:p>
            <a:r>
              <a:rPr lang="en-US" dirty="0" err="1"/>
              <a:t>ToastAndroid</a:t>
            </a:r>
            <a:endParaRPr lang="en-US" dirty="0"/>
          </a:p>
          <a:p>
            <a:r>
              <a:rPr lang="en-US" dirty="0" err="1"/>
              <a:t>ToolbarAndroid</a:t>
            </a:r>
            <a:endParaRPr lang="en-US" dirty="0"/>
          </a:p>
          <a:p>
            <a:r>
              <a:rPr lang="en-US" dirty="0" err="1"/>
              <a:t>ViewPagerAndroid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B5CA4D-FA59-EC44-B6FB-444103E5B4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40311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0431B2-61D4-5D46-9497-E09D438F77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React N - Other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39E022-BF8D-CD48-AD09-358F4ACA00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3313" y="2052918"/>
            <a:ext cx="4163348" cy="4195481"/>
          </a:xfrm>
        </p:spPr>
        <p:txBody>
          <a:bodyPr>
            <a:normAutofit/>
          </a:bodyPr>
          <a:lstStyle/>
          <a:p>
            <a:r>
              <a:rPr lang="en-US" dirty="0" err="1"/>
              <a:t>ActivityIndicator</a:t>
            </a:r>
            <a:endParaRPr lang="en-US" dirty="0"/>
          </a:p>
          <a:p>
            <a:r>
              <a:rPr lang="en-US" dirty="0"/>
              <a:t>Alert</a:t>
            </a:r>
          </a:p>
          <a:p>
            <a:r>
              <a:rPr lang="en-US" dirty="0"/>
              <a:t>Animated</a:t>
            </a:r>
          </a:p>
          <a:p>
            <a:r>
              <a:rPr lang="en-US" dirty="0"/>
              <a:t>Clipboard</a:t>
            </a:r>
          </a:p>
          <a:p>
            <a:r>
              <a:rPr lang="en-US" dirty="0"/>
              <a:t>Dimensions</a:t>
            </a:r>
          </a:p>
          <a:p>
            <a:r>
              <a:rPr lang="en-US" dirty="0" err="1"/>
              <a:t>KeyboardAvoidingView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B5CA4D-FA59-EC44-B6FB-444103E5B4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5</a:t>
            </a:fld>
            <a:endParaRPr lang="en-US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5D130DFF-FFB7-2E45-82D8-71D7B82B4A88}"/>
              </a:ext>
            </a:extLst>
          </p:cNvPr>
          <p:cNvSpPr txBox="1">
            <a:spLocks/>
          </p:cNvSpPr>
          <p:nvPr/>
        </p:nvSpPr>
        <p:spPr>
          <a:xfrm>
            <a:off x="5976569" y="2052918"/>
            <a:ext cx="4163348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r>
              <a:rPr lang="en-US" dirty="0"/>
              <a:t>Linking</a:t>
            </a:r>
          </a:p>
          <a:p>
            <a:r>
              <a:rPr lang="en-US" dirty="0"/>
              <a:t>Modal</a:t>
            </a:r>
          </a:p>
          <a:p>
            <a:r>
              <a:rPr lang="en-US" dirty="0" err="1"/>
              <a:t>PixelRatio</a:t>
            </a:r>
            <a:endParaRPr lang="en-US" dirty="0"/>
          </a:p>
          <a:p>
            <a:r>
              <a:rPr lang="en-US" dirty="0" err="1"/>
              <a:t>RefreshControl</a:t>
            </a:r>
            <a:endParaRPr lang="en-US" dirty="0"/>
          </a:p>
          <a:p>
            <a:r>
              <a:rPr lang="en-US" dirty="0" err="1"/>
              <a:t>StatusBar</a:t>
            </a:r>
            <a:endParaRPr lang="en-US" dirty="0"/>
          </a:p>
          <a:p>
            <a:r>
              <a:rPr lang="en-US" dirty="0"/>
              <a:t>WebView</a:t>
            </a:r>
          </a:p>
        </p:txBody>
      </p:sp>
    </p:spTree>
    <p:extLst>
      <p:ext uri="{BB962C8B-B14F-4D97-AF65-F5344CB8AC3E}">
        <p14:creationId xmlns:p14="http://schemas.microsoft.com/office/powerpoint/2010/main" val="7577522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0431B2-61D4-5D46-9497-E09D438F77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React N – Components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39E022-BF8D-CD48-AD09-358F4ACA00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3312" y="2052918"/>
            <a:ext cx="10627944" cy="4195481"/>
          </a:xfrm>
        </p:spPr>
        <p:txBody>
          <a:bodyPr/>
          <a:lstStyle/>
          <a:p>
            <a:r>
              <a:rPr lang="en-US" dirty="0"/>
              <a:t>Use the docs</a:t>
            </a:r>
          </a:p>
          <a:p>
            <a:pPr lvl="1"/>
            <a:r>
              <a:rPr lang="en-US" dirty="0"/>
              <a:t>https://</a:t>
            </a:r>
            <a:r>
              <a:rPr lang="en-US" dirty="0" err="1"/>
              <a:t>facebook.github.io</a:t>
            </a:r>
            <a:r>
              <a:rPr lang="en-US" dirty="0"/>
              <a:t>/react-native/docs/components-and-</a:t>
            </a:r>
            <a:r>
              <a:rPr lang="en-US" dirty="0" err="1"/>
              <a:t>apis</a:t>
            </a:r>
            <a:endParaRPr lang="en-US" dirty="0"/>
          </a:p>
          <a:p>
            <a:endParaRPr lang="en-US" dirty="0"/>
          </a:p>
          <a:p>
            <a:r>
              <a:rPr lang="en-US" dirty="0"/>
              <a:t>External components</a:t>
            </a:r>
            <a:endParaRPr lang="en-US" dirty="0">
              <a:hlinkClick r:id="rId2"/>
            </a:endParaRPr>
          </a:p>
          <a:p>
            <a:pPr lvl="1"/>
            <a:r>
              <a:rPr lang="en-US" dirty="0">
                <a:hlinkClick r:id="rId2"/>
              </a:rPr>
              <a:t>http://www.awesome-react-native.com</a:t>
            </a:r>
            <a:endParaRPr lang="en-US" dirty="0"/>
          </a:p>
          <a:p>
            <a:pPr lvl="1"/>
            <a:r>
              <a:rPr lang="en-US" dirty="0"/>
              <a:t>Or </a:t>
            </a:r>
            <a:r>
              <a:rPr lang="en-US" dirty="0" err="1"/>
              <a:t>npm</a:t>
            </a:r>
            <a:r>
              <a:rPr lang="en-US" dirty="0"/>
              <a:t> registry “react-native”</a:t>
            </a:r>
            <a:br>
              <a:rPr lang="en-US" dirty="0"/>
            </a:br>
            <a:r>
              <a:rPr lang="en-US" dirty="0">
                <a:hlinkClick r:id="rId3"/>
              </a:rPr>
              <a:t>https://www.npmjs.com/search?q=react-native&amp;page=1&amp;ranking=optimal</a:t>
            </a:r>
            <a:endParaRPr lang="en-US" dirty="0"/>
          </a:p>
          <a:p>
            <a:pPr marL="457200" lvl="1" indent="0">
              <a:buNone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B5CA4D-FA59-EC44-B6FB-444103E5B4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58325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0431B2-61D4-5D46-9497-E09D438F77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React N – Style/Dimensions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39E022-BF8D-CD48-AD09-358F4ACA00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Fixed dimensions</a:t>
            </a:r>
          </a:p>
          <a:p>
            <a:pPr lvl="1"/>
            <a:r>
              <a:rPr lang="en-US" dirty="0"/>
              <a:t>Width and height</a:t>
            </a:r>
          </a:p>
          <a:p>
            <a:pPr lvl="1"/>
            <a:r>
              <a:rPr lang="en-US" dirty="0"/>
              <a:t>Unitless – density independent pixels</a:t>
            </a:r>
          </a:p>
          <a:p>
            <a:pPr lvl="1"/>
            <a:r>
              <a:rPr lang="en-US" dirty="0"/>
              <a:t>Or percentage</a:t>
            </a:r>
          </a:p>
          <a:p>
            <a:r>
              <a:rPr lang="en-US" dirty="0"/>
              <a:t>Flex space (along main axis)</a:t>
            </a:r>
          </a:p>
          <a:p>
            <a:pPr lvl="1"/>
            <a:r>
              <a:rPr lang="en-US" dirty="0"/>
              <a:t>Similar to </a:t>
            </a:r>
            <a:r>
              <a:rPr lang="en-US" dirty="0" err="1"/>
              <a:t>layout_weight</a:t>
            </a:r>
            <a:r>
              <a:rPr lang="en-US" dirty="0"/>
              <a:t> in Android</a:t>
            </a:r>
          </a:p>
          <a:p>
            <a:pPr lvl="1"/>
            <a:r>
              <a:rPr lang="en-US" dirty="0"/>
              <a:t>Default is “flex: 1”</a:t>
            </a:r>
          </a:p>
          <a:p>
            <a:pPr lvl="1"/>
            <a:r>
              <a:rPr lang="en-US" dirty="0"/>
              <a:t>Space shared proportionally amongst other components with the same parent</a:t>
            </a:r>
          </a:p>
          <a:p>
            <a:pPr lvl="1"/>
            <a:r>
              <a:rPr lang="en-US" dirty="0"/>
              <a:t>flex 1 + flex 2 =&gt; sum is 3. So first component will use 1/3 and second 2/3 of available space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B5CA4D-FA59-EC44-B6FB-444103E5B4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713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0431B2-61D4-5D46-9497-E09D438F77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React N - Flexbox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39E022-BF8D-CD48-AD09-358F4ACA00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Flexbox</a:t>
            </a:r>
            <a:r>
              <a:rPr lang="en-US" dirty="0"/>
              <a:t> is designed to provide a consistent layout on different screen sizes. (similar to web – </a:t>
            </a:r>
            <a:r>
              <a:rPr lang="en-US" b="1" dirty="0" err="1"/>
              <a:t>flexDirection</a:t>
            </a:r>
            <a:r>
              <a:rPr lang="en-US" dirty="0"/>
              <a:t> default is </a:t>
            </a:r>
            <a:r>
              <a:rPr lang="en-US" b="1" dirty="0"/>
              <a:t>row</a:t>
            </a:r>
            <a:r>
              <a:rPr lang="en-US" dirty="0"/>
              <a:t> and flex supports only </a:t>
            </a:r>
            <a:r>
              <a:rPr lang="en-US" b="1" dirty="0"/>
              <a:t>single</a:t>
            </a:r>
            <a:r>
              <a:rPr lang="en-US" dirty="0"/>
              <a:t> number)</a:t>
            </a:r>
          </a:p>
          <a:p>
            <a:r>
              <a:rPr lang="en-US" dirty="0"/>
              <a:t>Combine with </a:t>
            </a:r>
            <a:r>
              <a:rPr lang="en-US" b="1" dirty="0" err="1"/>
              <a:t>flexDirection</a:t>
            </a:r>
            <a:r>
              <a:rPr lang="en-US" dirty="0"/>
              <a:t>, </a:t>
            </a:r>
            <a:r>
              <a:rPr lang="en-US" b="1" dirty="0" err="1"/>
              <a:t>alignItems</a:t>
            </a:r>
            <a:r>
              <a:rPr lang="en-US" dirty="0"/>
              <a:t>, and </a:t>
            </a:r>
            <a:r>
              <a:rPr lang="en-US" b="1" dirty="0" err="1"/>
              <a:t>justifyContent</a:t>
            </a:r>
            <a:r>
              <a:rPr lang="en-US" dirty="0"/>
              <a:t> to achieve the right layout.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B5CA4D-FA59-EC44-B6FB-444103E5B4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08715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0431B2-61D4-5D46-9497-E09D438F77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React N - Flexbox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39E022-BF8D-CD48-AD09-358F4ACA00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flexDirection</a:t>
            </a:r>
            <a:endParaRPr lang="en-US" dirty="0"/>
          </a:p>
          <a:p>
            <a:pPr lvl="1"/>
            <a:r>
              <a:rPr lang="en-US" dirty="0"/>
              <a:t>row – align from left to right</a:t>
            </a:r>
          </a:p>
          <a:p>
            <a:pPr lvl="1"/>
            <a:r>
              <a:rPr lang="en-US" dirty="0"/>
              <a:t>column – align from top to bottom</a:t>
            </a:r>
          </a:p>
          <a:p>
            <a:pPr lvl="1"/>
            <a:r>
              <a:rPr lang="en-US" dirty="0"/>
              <a:t>row-reverse</a:t>
            </a:r>
          </a:p>
          <a:p>
            <a:pPr lvl="1"/>
            <a:r>
              <a:rPr lang="en-US" dirty="0"/>
              <a:t>column-reverse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B5CA4D-FA59-EC44-B6FB-444103E5B4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39669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0E5580"/>
      </a:dk2>
      <a:lt2>
        <a:srgbClr val="EBEBEB"/>
      </a:lt2>
      <a:accent1>
        <a:srgbClr val="ACD433"/>
      </a:accent1>
      <a:accent2>
        <a:srgbClr val="E6C133"/>
      </a:accent2>
      <a:accent3>
        <a:srgbClr val="EF7A24"/>
      </a:accent3>
      <a:accent4>
        <a:srgbClr val="5AA0F5"/>
      </a:accent4>
      <a:accent5>
        <a:srgbClr val="75CEEC"/>
      </a:accent5>
      <a:accent6>
        <a:srgbClr val="65D6A0"/>
      </a:accent6>
      <a:hlink>
        <a:srgbClr val="C4E46E"/>
      </a:hlink>
      <a:folHlink>
        <a:srgbClr val="BDE0F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2000"/>
                <a:hueMod val="96000"/>
                <a:satMod val="128000"/>
                <a:lumMod val="114000"/>
              </a:schemeClr>
            </a:gs>
            <a:gs pos="100000">
              <a:schemeClr val="phClr">
                <a:shade val="62000"/>
                <a:hueMod val="100000"/>
                <a:satMod val="13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2000"/>
                <a:hueMod val="108000"/>
                <a:satMod val="164000"/>
                <a:lumMod val="69000"/>
              </a:schemeClr>
              <a:schemeClr val="phClr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BACC050B-8757-4460-95D8-E37B46A6B42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11017</TotalTime>
  <Words>578</Words>
  <Application>Microsoft Macintosh PowerPoint</Application>
  <PresentationFormat>Widescreen</PresentationFormat>
  <Paragraphs>133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Arial</vt:lpstr>
      <vt:lpstr>Calibri</vt:lpstr>
      <vt:lpstr>Century Gothic</vt:lpstr>
      <vt:lpstr>Wingdings 3</vt:lpstr>
      <vt:lpstr>Ion</vt:lpstr>
      <vt:lpstr>Hybrid Mobile Applications - ICD0018</vt:lpstr>
      <vt:lpstr>React N – Basic components</vt:lpstr>
      <vt:lpstr>React N – iOS components</vt:lpstr>
      <vt:lpstr>React N - Android components</vt:lpstr>
      <vt:lpstr>React N - Other</vt:lpstr>
      <vt:lpstr>React N – Components</vt:lpstr>
      <vt:lpstr>React N – Style/Dimensions</vt:lpstr>
      <vt:lpstr>React N - Flexbox</vt:lpstr>
      <vt:lpstr>React N - Flexbox</vt:lpstr>
      <vt:lpstr>React N - Flexbox</vt:lpstr>
      <vt:lpstr>React N - Flexbox</vt:lpstr>
      <vt:lpstr>React N - Flexbox</vt:lpstr>
      <vt:lpstr>React N - Flexbox</vt:lpstr>
      <vt:lpstr>React N - Flexbox</vt:lpstr>
      <vt:lpstr>React N – Yoga playground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Mobile Software Development for Android - I397</dc:title>
  <dc:creator>andres käver</dc:creator>
  <cp:lastModifiedBy>Andres Käver</cp:lastModifiedBy>
  <cp:revision>127</cp:revision>
  <dcterms:created xsi:type="dcterms:W3CDTF">2015-10-15T12:35:18Z</dcterms:created>
  <dcterms:modified xsi:type="dcterms:W3CDTF">2021-09-10T19:44:52Z</dcterms:modified>
</cp:coreProperties>
</file>