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5" r:id="rId11"/>
    <p:sldId id="268" r:id="rId12"/>
    <p:sldId id="269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22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58F15-0E18-4F6A-B9F3-564C7228F6E2}" type="datetimeFigureOut">
              <a:rPr lang="et-EE" smtClean="0"/>
              <a:t>10.09.21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2EAB4-ED3B-407C-8199-EAC6E751E16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855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17D-616C-426D-B96A-9B74169657CB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E2F8-4F9B-475A-9076-FF47062FDB53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4FA4-9781-4D2E-9CA0-82AF90576D91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A1842-AF3A-4F79-81E5-89F3140F58EC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153BF-32B0-4A81-ACA1-CA4D3511A15C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07BF-3C55-4F26-A6A0-49E70F83FEE8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2B73-859B-4B75-B038-91839C89101A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DA1-6E86-4CE1-9860-B071DC8D34E1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DEBE-8681-4664-83A8-552B71039C1E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FF52-A86D-4A10-973C-2E68BFB2A7DA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3DB-8957-458B-B939-391AEFD585EB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26DD-D0EA-402D-90AE-E23B9B1122B9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9E6D-C8FB-4995-9B70-35802D29F244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E8D-CF6C-4C2C-8928-6CF987645092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8CB8-50D4-4762-AAB3-AD974B8E03D9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7526-571B-42F1-BF46-40AF976A9F12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42B4-7614-4FB7-9AC1-D50FE9B34BC0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6A1F32-43A5-49FE-A36C-65A860914068}" type="datetime1">
              <a:rPr lang="en-US" smtClean="0"/>
              <a:t>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ndres.kaver@taltech.e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hyperlink" Target="https://github.com/facebook/react-nativ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actnative.dev/docs/environment-setup" TargetMode="External"/><Relationship Id="rId2" Type="http://schemas.openxmlformats.org/officeDocument/2006/relationships/hyperlink" Target="https://reactnative.dev/docs/getting-starte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crosoft/vscode-react-native" TargetMode="External"/><Relationship Id="rId2" Type="http://schemas.openxmlformats.org/officeDocument/2006/relationships/hyperlink" Target="https://marketplace.visualstudio.com/items?itemName=vsmobile.vscode-react-nativ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Hybrid Mobile Applications - ICD0018</a:t>
            </a:r>
            <a:endParaRPr lang="et-EE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176232"/>
          </a:xfrm>
        </p:spPr>
        <p:txBody>
          <a:bodyPr>
            <a:normAutofit/>
          </a:bodyPr>
          <a:lstStyle/>
          <a:p>
            <a:r>
              <a:rPr lang="en-US" cap="none" dirty="0"/>
              <a:t>TalTech IT College, Andres Käver, 2021-2022, Fall semester</a:t>
            </a:r>
          </a:p>
          <a:p>
            <a:r>
              <a:rPr lang="en-US" cap="none" dirty="0"/>
              <a:t>Email: </a:t>
            </a:r>
            <a:r>
              <a:rPr lang="en-US" cap="none" dirty="0" err="1"/>
              <a:t>a</a:t>
            </a:r>
            <a:r>
              <a:rPr lang="en-US" cap="none" dirty="0" err="1">
                <a:hlinkClick r:id="rId2"/>
              </a:rPr>
              <a:t>ndres.kaver@taltech.ee</a:t>
            </a:r>
            <a:endParaRPr lang="en-US" cap="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248" y="-561978"/>
            <a:ext cx="5142857" cy="3857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6AB63E-7A98-9F4F-AAC2-33E8893A9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500" y="4521200"/>
            <a:ext cx="2095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64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TypeScript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610706" cy="4195481"/>
          </a:xfrm>
        </p:spPr>
        <p:txBody>
          <a:bodyPr/>
          <a:lstStyle/>
          <a:p>
            <a:r>
              <a:rPr lang="en-US" dirty="0"/>
              <a:t>Lets create a project: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&gt; </a:t>
            </a:r>
            <a:r>
              <a:rPr lang="en-US" dirty="0" err="1"/>
              <a:t>npx</a:t>
            </a:r>
            <a:r>
              <a:rPr lang="en-US" dirty="0"/>
              <a:t> react-native </a:t>
            </a:r>
            <a:r>
              <a:rPr lang="en-US" dirty="0" err="1"/>
              <a:t>init</a:t>
            </a:r>
            <a:r>
              <a:rPr lang="en-US" dirty="0"/>
              <a:t> RNTest02 </a:t>
            </a:r>
            <a:r>
              <a:rPr lang="en-GB" dirty="0"/>
              <a:t>--template react-native-template-typescript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80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AA9D6-7503-194A-A7DF-04895F99A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Basic TS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14067-85C7-D24B-BFD4-32A59A18A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933390-94D5-3246-B5F8-BC715DA8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AEDC40-C02E-3F4C-B63D-451D17FE44F9}"/>
              </a:ext>
            </a:extLst>
          </p:cNvPr>
          <p:cNvSpPr txBox="1"/>
          <p:nvPr/>
        </p:nvSpPr>
        <p:spPr>
          <a:xfrm>
            <a:off x="1103311" y="2052918"/>
            <a:ext cx="8946541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Hello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'./components/Hello'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DCDCAA"/>
                </a:solidFill>
                <a:latin typeface="Menlo" panose="020B0609030804020204" pitchFamily="49" charset="0"/>
              </a:rPr>
              <a:t>App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()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=&gt;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    return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dirty="0">
                <a:solidFill>
                  <a:srgbClr val="4EC9B0"/>
                </a:solidFill>
                <a:latin typeface="Menlo" panose="020B0609030804020204" pitchFamily="49" charset="0"/>
              </a:rPr>
              <a:t>Hello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name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"Andres"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808080"/>
                </a:solidFill>
                <a:latin typeface="Menlo" panose="020B0609030804020204" pitchFamily="49" charset="0"/>
              </a:rPr>
              <a:t>/&gt;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  <a:p>
            <a:b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586C0"/>
                </a:solidFill>
                <a:latin typeface="Menlo" panose="020B0609030804020204" pitchFamily="49" charset="0"/>
              </a:rPr>
              <a:t>default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DCDCAA"/>
                </a:solidFill>
                <a:latin typeface="Menlo" panose="020B0609030804020204" pitchFamily="49" charset="0"/>
              </a:rPr>
              <a:t>App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9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977D-DE18-694D-A5FD-03E32A1ED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component (class)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A2439-6269-D743-B960-3E95830A8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D92969-0390-004F-BF01-934E4A6A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51879A-3276-104F-90AD-7D9927509352}"/>
              </a:ext>
            </a:extLst>
          </p:cNvPr>
          <p:cNvSpPr txBox="1"/>
          <p:nvPr/>
        </p:nvSpPr>
        <p:spPr>
          <a:xfrm>
            <a:off x="0" y="1348800"/>
            <a:ext cx="7716982" cy="550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React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'react'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 </a:t>
            </a:r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StyleSheet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Text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View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} </a:t>
            </a:r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'react-native’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interface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	name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string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;</a:t>
            </a:r>
          </a:p>
          <a:p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  <a:p>
            <a:endParaRPr lang="en-GB" sz="1600" dirty="0">
              <a:solidFill>
                <a:srgbClr val="C586C0"/>
              </a:solidFill>
              <a:latin typeface="Menlo" panose="020B0609030804020204" pitchFamily="49" charset="0"/>
            </a:endParaRPr>
          </a:p>
          <a:p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export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class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Hello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extends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 err="1">
                <a:solidFill>
                  <a:srgbClr val="4EC9B0"/>
                </a:solidFill>
                <a:latin typeface="Menlo" panose="020B0609030804020204" pitchFamily="49" charset="0"/>
              </a:rPr>
              <a:t>React</a:t>
            </a:r>
            <a:r>
              <a:rPr lang="en-GB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600" dirty="0" err="1">
                <a:solidFill>
                  <a:srgbClr val="4EC9B0"/>
                </a:solidFill>
                <a:latin typeface="Menlo" panose="020B0609030804020204" pitchFamily="49" charset="0"/>
              </a:rPr>
              <a:t>Component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&lt;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&gt; {</a:t>
            </a:r>
          </a:p>
          <a:p>
            <a:pPr lvl="1"/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constructor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: 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Props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) {</a:t>
            </a:r>
          </a:p>
          <a:p>
            <a:pPr lvl="1"/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	super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props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pPr lvl="1"/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  <a:p>
            <a:pPr lvl="1"/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GB" sz="1600" dirty="0">
                <a:solidFill>
                  <a:srgbClr val="DCDCAA"/>
                </a:solidFill>
                <a:latin typeface="Menlo" panose="020B0609030804020204" pitchFamily="49" charset="0"/>
              </a:rPr>
              <a:t>render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() {</a:t>
            </a:r>
          </a:p>
          <a:p>
            <a:pPr lvl="2"/>
            <a:r>
              <a:rPr lang="en-GB" sz="16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(</a:t>
            </a:r>
          </a:p>
          <a:p>
            <a:pPr lvl="3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600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root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4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style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600" dirty="0" err="1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greeting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Hello, 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{</a:t>
            </a:r>
            <a:r>
              <a:rPr lang="en-GB" sz="1600" dirty="0" err="1">
                <a:solidFill>
                  <a:srgbClr val="569CD6"/>
                </a:solidFill>
                <a:latin typeface="Menlo" panose="020B0609030804020204" pitchFamily="49" charset="0"/>
              </a:rPr>
              <a:t>this</a:t>
            </a:r>
            <a:r>
              <a:rPr lang="en-GB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600" dirty="0" err="1">
                <a:solidFill>
                  <a:srgbClr val="4FC1FF"/>
                </a:solidFill>
                <a:latin typeface="Menlo" panose="020B0609030804020204" pitchFamily="49" charset="0"/>
              </a:rPr>
              <a:t>props</a:t>
            </a:r>
            <a:r>
              <a:rPr lang="en-GB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name</a:t>
            </a:r>
            <a:r>
              <a:rPr lang="en-GB" sz="1600" dirty="0">
                <a:solidFill>
                  <a:srgbClr val="569CD6"/>
                </a:solidFill>
                <a:latin typeface="Menlo" panose="020B0609030804020204" pitchFamily="49" charset="0"/>
              </a:rPr>
              <a:t>}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!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Text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3"/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&lt;/</a:t>
            </a:r>
            <a:r>
              <a:rPr lang="en-GB" sz="1600" dirty="0">
                <a:solidFill>
                  <a:srgbClr val="4EC9B0"/>
                </a:solidFill>
                <a:latin typeface="Menlo" panose="020B0609030804020204" pitchFamily="49" charset="0"/>
              </a:rPr>
              <a:t>View</a:t>
            </a:r>
            <a:r>
              <a:rPr lang="en-GB" sz="1600" dirty="0">
                <a:solidFill>
                  <a:srgbClr val="808080"/>
                </a:solidFill>
                <a:latin typeface="Menlo" panose="020B0609030804020204" pitchFamily="49" charset="0"/>
              </a:rPr>
              <a:t>&gt;</a:t>
            </a:r>
            <a:endParaRPr lang="en-GB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);</a:t>
            </a:r>
          </a:p>
          <a:p>
            <a:pPr lvl="1"/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  <a:p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5C06FD-4511-B146-80BA-DB477C8D69F7}"/>
              </a:ext>
            </a:extLst>
          </p:cNvPr>
          <p:cNvSpPr txBox="1"/>
          <p:nvPr/>
        </p:nvSpPr>
        <p:spPr>
          <a:xfrm>
            <a:off x="7772400" y="1348800"/>
            <a:ext cx="4364181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569CD6"/>
                </a:solidFill>
                <a:latin typeface="Menlo" panose="020B0609030804020204" pitchFamily="49" charset="0"/>
              </a:rPr>
              <a:t>const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4FC1FF"/>
                </a:solidFill>
                <a:latin typeface="Menlo" panose="020B0609030804020204" pitchFamily="49" charset="0"/>
              </a:rPr>
              <a:t>styles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GB" sz="1600" dirty="0" err="1">
                <a:solidFill>
                  <a:srgbClr val="4EC9B0"/>
                </a:solidFill>
                <a:latin typeface="Menlo" panose="020B0609030804020204" pitchFamily="49" charset="0"/>
              </a:rPr>
              <a:t>StyleSheet</a:t>
            </a:r>
            <a:r>
              <a:rPr lang="en-GB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create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({</a:t>
            </a:r>
          </a:p>
          <a:p>
            <a:pPr lvl="1"/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root: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2"/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flex: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2"/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justifyContent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sz="1600" dirty="0" err="1">
                <a:solidFill>
                  <a:srgbClr val="CE9178"/>
                </a:solidFill>
                <a:latin typeface="Menlo" panose="020B0609030804020204" pitchFamily="49" charset="0"/>
              </a:rPr>
              <a:t>center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2"/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alignItems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sz="1600" dirty="0" err="1">
                <a:solidFill>
                  <a:srgbClr val="CE9178"/>
                </a:solidFill>
                <a:latin typeface="Menlo" panose="020B0609030804020204" pitchFamily="49" charset="0"/>
              </a:rPr>
              <a:t>center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},</a:t>
            </a:r>
          </a:p>
          <a:p>
            <a:pPr lvl="1"/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greeting: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{</a:t>
            </a:r>
          </a:p>
          <a:p>
            <a:pPr lvl="2"/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color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'#999'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2"/>
            <a:r>
              <a:rPr lang="en-GB" sz="1600" dirty="0" err="1">
                <a:solidFill>
                  <a:srgbClr val="9CDCFE"/>
                </a:solidFill>
                <a:latin typeface="Menlo" panose="020B0609030804020204" pitchFamily="49" charset="0"/>
              </a:rPr>
              <a:t>fontWeight</a:t>
            </a:r>
            <a:r>
              <a:rPr lang="en-GB" sz="1600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sz="1600" dirty="0">
                <a:solidFill>
                  <a:srgbClr val="CE9178"/>
                </a:solidFill>
                <a:latin typeface="Menlo" panose="020B0609030804020204" pitchFamily="49" charset="0"/>
              </a:rPr>
              <a:t>'bold'</a:t>
            </a:r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},</a:t>
            </a:r>
          </a:p>
          <a:p>
            <a:r>
              <a:rPr lang="en-GB" sz="1600" dirty="0">
                <a:solidFill>
                  <a:srgbClr val="D4D4D4"/>
                </a:solidFill>
                <a:latin typeface="Menlo" panose="020B0609030804020204" pitchFamily="49" charset="0"/>
              </a:rPr>
              <a:t>});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47005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3F9A5-B965-8447-BF9F-CDF451039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Document formatting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E627-A07D-E94F-BDBD-0CC5B17ED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.p</a:t>
            </a:r>
            <a:r>
              <a:rPr lang="en-EE" dirty="0"/>
              <a:t>rettierrc.js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071D9-D497-5845-B012-0BAE86EE8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56F89F-9912-5B45-8D38-29E3537931CA}"/>
              </a:ext>
            </a:extLst>
          </p:cNvPr>
          <p:cNvSpPr txBox="1"/>
          <p:nvPr/>
        </p:nvSpPr>
        <p:spPr>
          <a:xfrm>
            <a:off x="1219327" y="2660073"/>
            <a:ext cx="8714509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module</a:t>
            </a:r>
            <a:r>
              <a:rPr lang="en-GB" dirty="0" err="1">
                <a:solidFill>
                  <a:srgbClr val="D4D4D4"/>
                </a:solidFill>
                <a:latin typeface="Menlo" panose="020B0609030804020204" pitchFamily="49" charset="0"/>
              </a:rPr>
              <a:t>.</a:t>
            </a:r>
            <a:r>
              <a:rPr lang="en-GB" dirty="0" err="1">
                <a:solidFill>
                  <a:srgbClr val="4EC9B0"/>
                </a:solidFill>
                <a:latin typeface="Menlo" panose="020B0609030804020204" pitchFamily="49" charset="0"/>
              </a:rPr>
              <a:t>exports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= {</a:t>
            </a: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bracketSpacing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true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jsxBracketSameLine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true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singleQuote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true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trailingComma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CE9178"/>
                </a:solidFill>
                <a:latin typeface="Menlo" panose="020B0609030804020204" pitchFamily="49" charset="0"/>
              </a:rPr>
              <a:t>'all'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tabWidth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B5CEA8"/>
                </a:solidFill>
                <a:latin typeface="Menlo" panose="020B0609030804020204" pitchFamily="49" charset="0"/>
              </a:rPr>
              <a:t>4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pPr lvl="1"/>
            <a:r>
              <a:rPr lang="en-GB" dirty="0" err="1">
                <a:solidFill>
                  <a:srgbClr val="9CDCFE"/>
                </a:solidFill>
                <a:latin typeface="Menlo" panose="020B0609030804020204" pitchFamily="49" charset="0"/>
              </a:rPr>
              <a:t>useTabs</a:t>
            </a:r>
            <a:r>
              <a:rPr lang="en-GB" dirty="0">
                <a:solidFill>
                  <a:srgbClr val="9CDCFE"/>
                </a:solidFill>
                <a:latin typeface="Menlo" panose="020B0609030804020204" pitchFamily="49" charset="0"/>
              </a:rPr>
              <a:t>: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GB" dirty="0">
                <a:solidFill>
                  <a:srgbClr val="569CD6"/>
                </a:solidFill>
                <a:latin typeface="Menlo" panose="020B0609030804020204" pitchFamily="49" charset="0"/>
              </a:rPr>
              <a:t>false</a:t>
            </a:r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,</a:t>
            </a:r>
          </a:p>
          <a:p>
            <a:r>
              <a:rPr lang="en-GB" dirty="0">
                <a:solidFill>
                  <a:srgbClr val="D4D4D4"/>
                </a:solidFill>
                <a:latin typeface="Menlo" panose="020B0609030804020204" pitchFamily="49" charset="0"/>
              </a:rPr>
              <a:t>};</a:t>
            </a:r>
          </a:p>
          <a:p>
            <a:endParaRPr lang="en-EE" dirty="0"/>
          </a:p>
        </p:txBody>
      </p:sp>
    </p:spTree>
    <p:extLst>
      <p:ext uri="{BB962C8B-B14F-4D97-AF65-F5344CB8AC3E}">
        <p14:creationId xmlns:p14="http://schemas.microsoft.com/office/powerpoint/2010/main" val="3195888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3A1C9-9183-BC4D-A817-FABF9072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E" dirty="0"/>
              <a:t>React 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E7275-45DC-6844-85EA-6E16EBAFA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E" dirty="0"/>
              <a:t>THE END!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922D6-CAAA-254A-944B-FB25BD040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18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Native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8F8729-B009-C64F-B605-2A19E7675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767" y="1454728"/>
            <a:ext cx="926592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05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release: 2015</a:t>
            </a:r>
          </a:p>
          <a:p>
            <a:r>
              <a:rPr lang="en-US" dirty="0"/>
              <a:t>Facebook and community</a:t>
            </a:r>
          </a:p>
          <a:p>
            <a:r>
              <a:rPr lang="en-US" dirty="0"/>
              <a:t>Open source project - </a:t>
            </a:r>
            <a:r>
              <a:rPr lang="en-US" dirty="0">
                <a:hlinkClick r:id="rId2"/>
              </a:rPr>
              <a:t>https://github.com/facebook/react-native</a:t>
            </a:r>
            <a:endParaRPr lang="en-US" dirty="0"/>
          </a:p>
          <a:p>
            <a:r>
              <a:rPr lang="en-US" dirty="0"/>
              <a:t>Under active development, release branch every two weeks</a:t>
            </a:r>
          </a:p>
          <a:p>
            <a:r>
              <a:rPr lang="en-US" dirty="0"/>
              <a:t>Currently </a:t>
            </a:r>
            <a:r>
              <a:rPr lang="en-US" dirty="0" err="1"/>
              <a:t>ver</a:t>
            </a:r>
            <a:r>
              <a:rPr lang="en-US" dirty="0"/>
              <a:t> 0.6X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12DC18-B8AD-DD43-8221-7B417E76A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1366" y="1"/>
            <a:ext cx="3820633" cy="214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06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React Native is like React, but it uses native components instead of web components as building blocks. </a:t>
            </a:r>
          </a:p>
          <a:p>
            <a:endParaRPr lang="en-US" dirty="0"/>
          </a:p>
          <a:p>
            <a:r>
              <a:rPr lang="en-US" dirty="0"/>
              <a:t>UI is rendered using platform native components - buttons, lists, navigation view, etc.</a:t>
            </a:r>
          </a:p>
          <a:p>
            <a:endParaRPr lang="en-US" dirty="0"/>
          </a:p>
          <a:p>
            <a:r>
              <a:rPr lang="en-US" dirty="0"/>
              <a:t>Uses the same concepts, as React – JSX, components, state, props.</a:t>
            </a:r>
          </a:p>
          <a:p>
            <a:endParaRPr lang="en-US" dirty="0"/>
          </a:p>
          <a:p>
            <a:r>
              <a:rPr lang="en-US" dirty="0"/>
              <a:t>Main language is JS – ES2015/ES6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7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Hello, world!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15070B-2B56-4347-AA41-B6EBA4E49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30" y="1728465"/>
            <a:ext cx="8434720" cy="474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22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ways to start development – Expo or CLI</a:t>
            </a:r>
          </a:p>
          <a:p>
            <a:r>
              <a:rPr lang="en-US" dirty="0"/>
              <a:t>Expo – more handholding, less components, less possibilities, for newcomers. Requires only Node.</a:t>
            </a:r>
          </a:p>
          <a:p>
            <a:r>
              <a:rPr lang="en-US" dirty="0"/>
              <a:t>CLI – full experience, somewhat complicated. Requires lots of external tooling.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881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CLI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macOS</a:t>
            </a:r>
          </a:p>
          <a:p>
            <a:pPr lvl="1"/>
            <a:r>
              <a:rPr lang="en-US" dirty="0"/>
              <a:t>Node, Watchman, CLI, JDK, Android Studio, </a:t>
            </a:r>
            <a:r>
              <a:rPr lang="en-US" dirty="0" err="1"/>
              <a:t>Xcode</a:t>
            </a:r>
            <a:r>
              <a:rPr lang="en-US" dirty="0"/>
              <a:t> for iOS</a:t>
            </a:r>
          </a:p>
          <a:p>
            <a:r>
              <a:rPr lang="en-US" dirty="0"/>
              <a:t>Windows</a:t>
            </a:r>
          </a:p>
          <a:p>
            <a:pPr lvl="1"/>
            <a:r>
              <a:rPr lang="en-US" dirty="0"/>
              <a:t>Node, CLI, Python2, JDK, Android Studio</a:t>
            </a:r>
          </a:p>
          <a:p>
            <a:r>
              <a:rPr lang="en-US" dirty="0"/>
              <a:t>Linux</a:t>
            </a:r>
          </a:p>
          <a:p>
            <a:pPr lvl="1"/>
            <a:r>
              <a:rPr lang="en-US" dirty="0"/>
              <a:t>Node, CLI, JDK, Android Studio</a:t>
            </a:r>
          </a:p>
          <a:p>
            <a:pPr lvl="1"/>
            <a:endParaRPr lang="en-US" dirty="0"/>
          </a:p>
          <a:p>
            <a:r>
              <a:rPr lang="en-US" dirty="0"/>
              <a:t>Find exact instructions at</a:t>
            </a:r>
          </a:p>
          <a:p>
            <a:pPr lvl="1"/>
            <a:r>
              <a:rPr lang="en-US" dirty="0">
                <a:hlinkClick r:id="rId2"/>
              </a:rPr>
              <a:t>https://reactnative.dev/docs/getting-started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https://reactnative.dev/docs/environment-setup</a:t>
            </a:r>
            <a:r>
              <a:rPr lang="en-US" dirty="0"/>
              <a:t> (CLI for this course)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– First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624561" cy="4195481"/>
          </a:xfrm>
        </p:spPr>
        <p:txBody>
          <a:bodyPr/>
          <a:lstStyle/>
          <a:p>
            <a:r>
              <a:rPr lang="en-US" dirty="0"/>
              <a:t>Init project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&gt; </a:t>
            </a:r>
            <a:r>
              <a:rPr lang="en-GB" dirty="0" err="1"/>
              <a:t>npx</a:t>
            </a:r>
            <a:r>
              <a:rPr lang="en-GB" dirty="0"/>
              <a:t> react-native </a:t>
            </a:r>
            <a:r>
              <a:rPr lang="en-GB" dirty="0" err="1"/>
              <a:t>init</a:t>
            </a:r>
            <a:r>
              <a:rPr lang="en-GB" dirty="0"/>
              <a:t> </a:t>
            </a:r>
            <a:r>
              <a:rPr lang="en-US" dirty="0"/>
              <a:t>RNTest01</a:t>
            </a:r>
          </a:p>
          <a:p>
            <a:endParaRPr lang="en-US" dirty="0"/>
          </a:p>
          <a:p>
            <a:r>
              <a:rPr lang="en-US" dirty="0"/>
              <a:t>Run it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&gt; cd RNTest01</a:t>
            </a:r>
            <a:br>
              <a:rPr lang="en-US" dirty="0"/>
            </a:br>
            <a:r>
              <a:rPr lang="en-US" dirty="0"/>
              <a:t>&gt; </a:t>
            </a:r>
            <a:r>
              <a:rPr lang="en-US" dirty="0" err="1"/>
              <a:t>npx</a:t>
            </a:r>
            <a:r>
              <a:rPr lang="en-US" dirty="0"/>
              <a:t> react-native start</a:t>
            </a:r>
            <a:br>
              <a:rPr lang="en-US" dirty="0"/>
            </a:br>
            <a:r>
              <a:rPr lang="en-US" dirty="0"/>
              <a:t>&gt; </a:t>
            </a:r>
            <a:r>
              <a:rPr lang="en-US" dirty="0" err="1"/>
              <a:t>npx</a:t>
            </a:r>
            <a:r>
              <a:rPr lang="en-US" dirty="0"/>
              <a:t> react-native run-android</a:t>
            </a:r>
            <a:br>
              <a:rPr lang="en-US" dirty="0"/>
            </a:br>
            <a:r>
              <a:rPr lang="en-US" dirty="0"/>
              <a:t>&gt; </a:t>
            </a:r>
            <a:r>
              <a:rPr lang="en-US" dirty="0" err="1"/>
              <a:t>npx</a:t>
            </a:r>
            <a:r>
              <a:rPr lang="en-US" dirty="0"/>
              <a:t> react-native run-</a:t>
            </a:r>
            <a:r>
              <a:rPr lang="en-US" dirty="0" err="1"/>
              <a:t>ios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36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E588A-8889-2D49-9A58-614ED399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 N - 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8827A-E314-6943-A71A-D44F011CB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VS Studio Code</a:t>
            </a:r>
          </a:p>
          <a:p>
            <a:pPr lvl="1"/>
            <a:r>
              <a:rPr lang="en-US" dirty="0"/>
              <a:t>React Native Tools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2"/>
              </a:rPr>
              <a:t>https://marketplace.visualstudio.com/items?itemName=vsmobile.vscode-react-native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3"/>
              </a:rPr>
              <a:t>https://github.com/microsoft/vscode-react-native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8406C-290B-E243-8959-649CEB1B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078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14272</TotalTime>
  <Words>566</Words>
  <Application>Microsoft Macintosh PowerPoint</Application>
  <PresentationFormat>Widescreen</PresentationFormat>
  <Paragraphs>109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Menlo</vt:lpstr>
      <vt:lpstr>Wingdings 3</vt:lpstr>
      <vt:lpstr>Ion</vt:lpstr>
      <vt:lpstr>Hybrid Mobile Applications - ICD0018</vt:lpstr>
      <vt:lpstr>React Native</vt:lpstr>
      <vt:lpstr>React N</vt:lpstr>
      <vt:lpstr>React N</vt:lpstr>
      <vt:lpstr>React N – Hello, world!</vt:lpstr>
      <vt:lpstr>React N – installation</vt:lpstr>
      <vt:lpstr>React N - CLI</vt:lpstr>
      <vt:lpstr>React N – First Project</vt:lpstr>
      <vt:lpstr>React N - IDE</vt:lpstr>
      <vt:lpstr>React N - TypeScript</vt:lpstr>
      <vt:lpstr>React N – Basic TS app</vt:lpstr>
      <vt:lpstr>React N – component (class)</vt:lpstr>
      <vt:lpstr>Document formatting</vt:lpstr>
      <vt:lpstr>React 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Software Development for Android - I397</dc:title>
  <dc:creator>andres käver</dc:creator>
  <cp:lastModifiedBy>Andres Käver</cp:lastModifiedBy>
  <cp:revision>112</cp:revision>
  <dcterms:created xsi:type="dcterms:W3CDTF">2015-10-15T12:35:18Z</dcterms:created>
  <dcterms:modified xsi:type="dcterms:W3CDTF">2021-09-09T22:04:14Z</dcterms:modified>
</cp:coreProperties>
</file>