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9"/>
  </p:notesMasterIdLst>
  <p:sldIdLst>
    <p:sldId id="256" r:id="rId2"/>
    <p:sldId id="258" r:id="rId3"/>
    <p:sldId id="296" r:id="rId4"/>
    <p:sldId id="308" r:id="rId5"/>
    <p:sldId id="294" r:id="rId6"/>
    <p:sldId id="295" r:id="rId7"/>
    <p:sldId id="297" r:id="rId8"/>
    <p:sldId id="298" r:id="rId9"/>
    <p:sldId id="299" r:id="rId10"/>
    <p:sldId id="300" r:id="rId11"/>
    <p:sldId id="303" r:id="rId12"/>
    <p:sldId id="301" r:id="rId13"/>
    <p:sldId id="302" r:id="rId14"/>
    <p:sldId id="305" r:id="rId15"/>
    <p:sldId id="306" r:id="rId16"/>
    <p:sldId id="304" r:id="rId17"/>
    <p:sldId id="291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11794BA-C032-BB4D-85E5-9EC677C7E1F1}">
          <p14:sldIdLst>
            <p14:sldId id="256"/>
            <p14:sldId id="258"/>
            <p14:sldId id="296"/>
            <p14:sldId id="308"/>
            <p14:sldId id="294"/>
            <p14:sldId id="295"/>
            <p14:sldId id="297"/>
            <p14:sldId id="298"/>
            <p14:sldId id="299"/>
            <p14:sldId id="300"/>
            <p14:sldId id="303"/>
            <p14:sldId id="301"/>
            <p14:sldId id="302"/>
            <p14:sldId id="305"/>
            <p14:sldId id="306"/>
            <p14:sldId id="304"/>
            <p14:sldId id="29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545" autoAdjust="0"/>
    <p:restoredTop sz="94660"/>
  </p:normalViewPr>
  <p:slideViewPr>
    <p:cSldViewPr snapToGrid="0">
      <p:cViewPr varScale="1">
        <p:scale>
          <a:sx n="154" d="100"/>
          <a:sy n="154" d="100"/>
        </p:scale>
        <p:origin x="240" y="45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t-E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058F15-0E18-4F6A-B9F3-564C7228F6E2}" type="datetimeFigureOut">
              <a:rPr lang="et-EE" smtClean="0"/>
              <a:t>30.09.21</a:t>
            </a:fld>
            <a:endParaRPr lang="et-E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t-E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t-E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C2EAB4-ED3B-407C-8199-EAC6E751E16E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41285597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4017D-616C-426D-B96A-9B74169657CB}" type="datetime1">
              <a:rPr lang="en-US" smtClean="0"/>
              <a:t>9/30/21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3E2F8-4F9B-475A-9076-FF47062FDB53}" type="datetime1">
              <a:rPr lang="en-US" smtClean="0"/>
              <a:t>9/30/21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F4FA4-9781-4D2E-9CA0-82AF90576D91}" type="datetime1">
              <a:rPr lang="en-US" smtClean="0"/>
              <a:t>9/30/21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A1842-AF3A-4F79-81E5-89F3140F58EC}" type="datetime1">
              <a:rPr lang="en-US" smtClean="0"/>
              <a:t>9/30/21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153BF-32B0-4A81-ACA1-CA4D3511A15C}" type="datetime1">
              <a:rPr lang="en-US" smtClean="0"/>
              <a:t>9/30/21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707BF-3C55-4F26-A6A0-49E70F83FEE8}" type="datetime1">
              <a:rPr lang="en-US" smtClean="0"/>
              <a:t>9/30/21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02B73-859B-4B75-B038-91839C89101A}" type="datetime1">
              <a:rPr lang="en-US" smtClean="0"/>
              <a:t>9/30/21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8DDA1-6E86-4CE1-9860-B071DC8D34E1}" type="datetime1">
              <a:rPr lang="en-US" smtClean="0"/>
              <a:t>9/30/21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3DEBE-8681-4664-83A8-552B71039C1E}" type="datetime1">
              <a:rPr lang="en-US" smtClean="0"/>
              <a:t>9/30/21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FFF52-A86D-4A10-973C-2E68BFB2A7DA}" type="datetime1">
              <a:rPr lang="en-US" smtClean="0"/>
              <a:t>9/30/21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343DB-8957-458B-B939-391AEFD585EB}" type="datetime1">
              <a:rPr lang="en-US" smtClean="0"/>
              <a:t>9/30/21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326DD-D0EA-402D-90AE-E23B9B1122B9}" type="datetime1">
              <a:rPr lang="en-US" smtClean="0"/>
              <a:t>9/30/21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99E6D-C8FB-4995-9B70-35802D29F244}" type="datetime1">
              <a:rPr lang="en-US" smtClean="0"/>
              <a:t>9/30/21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D0E8D-CF6C-4C2C-8928-6CF987645092}" type="datetime1">
              <a:rPr lang="en-US" smtClean="0"/>
              <a:t>9/30/21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08CB8-50D4-4762-AAB3-AD974B8E03D9}" type="datetime1">
              <a:rPr lang="en-US" smtClean="0"/>
              <a:t>9/30/21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C7526-571B-42F1-BF46-40AF976A9F12}" type="datetime1">
              <a:rPr lang="en-US" smtClean="0"/>
              <a:t>9/30/21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D42B4-7614-4FB7-9AC1-D50FE9B34BC0}" type="datetime1">
              <a:rPr lang="en-US" smtClean="0"/>
              <a:t>9/30/21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7000"/>
                </a:schemeClr>
              </a:gs>
              <a:gs pos="69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C56A1F32-43A5-49FE-A36C-65A860914068}" type="datetime1">
              <a:rPr lang="en-US" smtClean="0"/>
              <a:t>9/30/21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mailto:ndres.kaver@taltech.ee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Hybrid Mobile Applications - ICD0018</a:t>
            </a:r>
            <a:endParaRPr lang="et-EE" dirty="0"/>
          </a:p>
        </p:txBody>
      </p:sp>
      <p:sp>
        <p:nvSpPr>
          <p:cNvPr id="5" name="Text Placeholder 4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1176232"/>
          </a:xfrm>
        </p:spPr>
        <p:txBody>
          <a:bodyPr>
            <a:normAutofit/>
          </a:bodyPr>
          <a:lstStyle/>
          <a:p>
            <a:r>
              <a:rPr lang="en-US" cap="none" dirty="0"/>
              <a:t>TalTech IT College, Andres Käver, 2021-2022, Fall semester</a:t>
            </a:r>
          </a:p>
          <a:p>
            <a:r>
              <a:rPr lang="en-US" cap="none" dirty="0"/>
              <a:t>Email: </a:t>
            </a:r>
            <a:r>
              <a:rPr lang="en-US" cap="none" dirty="0">
                <a:hlinkClick r:id="rId2"/>
              </a:rPr>
              <a:t>andres.kaver@taltech.ee</a:t>
            </a:r>
            <a:endParaRPr lang="en-US" cap="none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7248" y="-561978"/>
            <a:ext cx="5142857" cy="385714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56AB63E-7A98-9F4F-AAC2-33E8893A90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96500" y="4521200"/>
            <a:ext cx="2095500" cy="233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5644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0E0E5E-37C7-AE4A-B476-5EBC4AF7DD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React N Class– Context API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622FC4-9EEB-A44E-B39D-FF59CB9C62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111" y="3935896"/>
            <a:ext cx="8946541" cy="2510624"/>
          </a:xfrm>
        </p:spPr>
        <p:txBody>
          <a:bodyPr/>
          <a:lstStyle/>
          <a:p>
            <a:r>
              <a:rPr lang="en-US" dirty="0"/>
              <a:t>Context Consumer</a:t>
            </a:r>
          </a:p>
          <a:p>
            <a:pPr lvl="1"/>
            <a:r>
              <a:rPr lang="en-US" dirty="0"/>
              <a:t>A React component that subscribes to context changes.</a:t>
            </a:r>
          </a:p>
          <a:p>
            <a:pPr lvl="1"/>
            <a:r>
              <a:rPr lang="en-US" dirty="0"/>
              <a:t>The function receives the current context value and returns a React node. The value argument passed to the function will be equal to the value prop of the closest Provider for this context above in the tree.</a:t>
            </a:r>
          </a:p>
          <a:p>
            <a:pPr lvl="1"/>
            <a:r>
              <a:rPr lang="en-US" dirty="0"/>
              <a:t> If there is no Provider for this context above, the value argument will be equal to the </a:t>
            </a:r>
            <a:r>
              <a:rPr lang="en-US" dirty="0" err="1"/>
              <a:t>defaultValue</a:t>
            </a:r>
            <a:r>
              <a:rPr lang="en-US" dirty="0"/>
              <a:t> that was passed to </a:t>
            </a:r>
            <a:r>
              <a:rPr lang="en-US" dirty="0" err="1"/>
              <a:t>createContext</a:t>
            </a:r>
            <a:r>
              <a:rPr lang="en-US" dirty="0"/>
              <a:t>().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A5C82E-5DF1-C842-9133-DA29C5B68A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10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BA54228-8480-2A49-9148-A83806C2496C}"/>
              </a:ext>
            </a:extLst>
          </p:cNvPr>
          <p:cNvSpPr txBox="1"/>
          <p:nvPr/>
        </p:nvSpPr>
        <p:spPr>
          <a:xfrm>
            <a:off x="3466770" y="1263086"/>
            <a:ext cx="8619214" cy="258532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   </a:t>
            </a:r>
            <a:r>
              <a:rPr lang="en-US" dirty="0">
                <a:solidFill>
                  <a:srgbClr val="DCDCAA"/>
                </a:solidFill>
                <a:latin typeface="Menlo" panose="020B0609030804020204" pitchFamily="49" charset="0"/>
              </a:rPr>
              <a:t>render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() {</a:t>
            </a:r>
          </a:p>
          <a:p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       </a:t>
            </a:r>
            <a:r>
              <a:rPr lang="en-US" dirty="0">
                <a:solidFill>
                  <a:srgbClr val="C586C0"/>
                </a:solidFill>
                <a:latin typeface="Menlo" panose="020B0609030804020204" pitchFamily="49" charset="0"/>
              </a:rPr>
              <a:t>return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(</a:t>
            </a:r>
          </a:p>
          <a:p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           </a:t>
            </a:r>
            <a:r>
              <a:rPr lang="en-US" dirty="0">
                <a:solidFill>
                  <a:srgbClr val="808080"/>
                </a:solidFill>
                <a:latin typeface="Menlo" panose="020B0609030804020204" pitchFamily="49" charset="0"/>
              </a:rPr>
              <a:t>&lt;</a:t>
            </a:r>
            <a:r>
              <a:rPr lang="en-US" dirty="0" err="1">
                <a:solidFill>
                  <a:srgbClr val="4EC9B0"/>
                </a:solidFill>
                <a:latin typeface="Menlo" panose="020B0609030804020204" pitchFamily="49" charset="0"/>
              </a:rPr>
              <a:t>AppContextConsumer</a:t>
            </a:r>
            <a:r>
              <a:rPr lang="en-US" dirty="0">
                <a:solidFill>
                  <a:srgbClr val="808080"/>
                </a:solidFill>
                <a:latin typeface="Menlo" panose="020B0609030804020204" pitchFamily="49" charset="0"/>
              </a:rPr>
              <a:t>&gt;</a:t>
            </a:r>
            <a:endParaRPr lang="en-US" dirty="0">
              <a:solidFill>
                <a:srgbClr val="D4D4D4"/>
              </a:solidFill>
              <a:latin typeface="Menlo" panose="020B0609030804020204" pitchFamily="49" charset="0"/>
            </a:endParaRPr>
          </a:p>
          <a:p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               </a:t>
            </a:r>
            <a:r>
              <a:rPr lang="en-US" dirty="0">
                <a:solidFill>
                  <a:srgbClr val="569CD6"/>
                </a:solidFill>
                <a:latin typeface="Menlo" panose="020B0609030804020204" pitchFamily="49" charset="0"/>
              </a:rPr>
              <a:t>{</a:t>
            </a:r>
            <a:r>
              <a:rPr lang="en-US" dirty="0" err="1">
                <a:solidFill>
                  <a:srgbClr val="9CDCFE"/>
                </a:solidFill>
                <a:latin typeface="Menlo" panose="020B0609030804020204" pitchFamily="49" charset="0"/>
              </a:rPr>
              <a:t>appContext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</a:t>
            </a:r>
            <a:r>
              <a:rPr lang="en-US" dirty="0">
                <a:solidFill>
                  <a:srgbClr val="569CD6"/>
                </a:solidFill>
                <a:latin typeface="Menlo" panose="020B0609030804020204" pitchFamily="49" charset="0"/>
              </a:rPr>
              <a:t>=&gt;</a:t>
            </a:r>
            <a:endParaRPr lang="en-US" dirty="0">
              <a:solidFill>
                <a:srgbClr val="D4D4D4"/>
              </a:solidFill>
              <a:latin typeface="Menlo" panose="020B0609030804020204" pitchFamily="49" charset="0"/>
            </a:endParaRPr>
          </a:p>
          <a:p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                   </a:t>
            </a:r>
            <a:r>
              <a:rPr lang="en-US" dirty="0">
                <a:solidFill>
                  <a:srgbClr val="808080"/>
                </a:solidFill>
                <a:latin typeface="Menlo" panose="020B0609030804020204" pitchFamily="49" charset="0"/>
              </a:rPr>
              <a:t>&lt;</a:t>
            </a:r>
            <a:r>
              <a:rPr lang="en-US" dirty="0">
                <a:solidFill>
                  <a:srgbClr val="4EC9B0"/>
                </a:solidFill>
                <a:latin typeface="Menlo" panose="020B0609030804020204" pitchFamily="49" charset="0"/>
              </a:rPr>
              <a:t>View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</a:t>
            </a:r>
            <a:r>
              <a:rPr lang="en-US" dirty="0">
                <a:solidFill>
                  <a:srgbClr val="9CDCFE"/>
                </a:solidFill>
                <a:latin typeface="Menlo" panose="020B0609030804020204" pitchFamily="49" charset="0"/>
              </a:rPr>
              <a:t>style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=</a:t>
            </a:r>
            <a:r>
              <a:rPr lang="en-US" dirty="0">
                <a:solidFill>
                  <a:srgbClr val="569CD6"/>
                </a:solidFill>
                <a:latin typeface="Menlo" panose="020B0609030804020204" pitchFamily="49" charset="0"/>
              </a:rPr>
              <a:t>{</a:t>
            </a:r>
            <a:r>
              <a:rPr lang="en-US" dirty="0" err="1">
                <a:solidFill>
                  <a:srgbClr val="9CDCFE"/>
                </a:solidFill>
                <a:latin typeface="Menlo" panose="020B0609030804020204" pitchFamily="49" charset="0"/>
              </a:rPr>
              <a:t>styles</a:t>
            </a:r>
            <a:r>
              <a:rPr lang="en-US" dirty="0" err="1">
                <a:solidFill>
                  <a:srgbClr val="D4D4D4"/>
                </a:solidFill>
                <a:latin typeface="Menlo" panose="020B0609030804020204" pitchFamily="49" charset="0"/>
              </a:rPr>
              <a:t>.</a:t>
            </a:r>
            <a:r>
              <a:rPr lang="en-US" dirty="0" err="1">
                <a:solidFill>
                  <a:srgbClr val="9CDCFE"/>
                </a:solidFill>
                <a:latin typeface="Menlo" panose="020B0609030804020204" pitchFamily="49" charset="0"/>
              </a:rPr>
              <a:t>mainView</a:t>
            </a:r>
            <a:r>
              <a:rPr lang="en-US" dirty="0">
                <a:solidFill>
                  <a:srgbClr val="569CD6"/>
                </a:solidFill>
                <a:latin typeface="Menlo" panose="020B0609030804020204" pitchFamily="49" charset="0"/>
              </a:rPr>
              <a:t>}</a:t>
            </a:r>
            <a:r>
              <a:rPr lang="en-US" dirty="0">
                <a:solidFill>
                  <a:srgbClr val="808080"/>
                </a:solidFill>
                <a:latin typeface="Menlo" panose="020B0609030804020204" pitchFamily="49" charset="0"/>
              </a:rPr>
              <a:t>&gt;</a:t>
            </a:r>
            <a:endParaRPr lang="en-US" dirty="0">
              <a:solidFill>
                <a:srgbClr val="D4D4D4"/>
              </a:solidFill>
              <a:latin typeface="Menlo" panose="020B0609030804020204" pitchFamily="49" charset="0"/>
            </a:endParaRPr>
          </a:p>
          <a:p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                       </a:t>
            </a:r>
            <a:r>
              <a:rPr lang="en-US" dirty="0">
                <a:solidFill>
                  <a:srgbClr val="808080"/>
                </a:solidFill>
                <a:latin typeface="Menlo" panose="020B0609030804020204" pitchFamily="49" charset="0"/>
              </a:rPr>
              <a:t>&lt;</a:t>
            </a:r>
            <a:r>
              <a:rPr lang="en-US" dirty="0">
                <a:solidFill>
                  <a:srgbClr val="4EC9B0"/>
                </a:solidFill>
                <a:latin typeface="Menlo" panose="020B0609030804020204" pitchFamily="49" charset="0"/>
              </a:rPr>
              <a:t>Text</a:t>
            </a:r>
            <a:r>
              <a:rPr lang="en-US" dirty="0">
                <a:solidFill>
                  <a:srgbClr val="808080"/>
                </a:solidFill>
                <a:latin typeface="Menlo" panose="020B0609030804020204" pitchFamily="49" charset="0"/>
              </a:rPr>
              <a:t>&gt;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Board </a:t>
            </a:r>
            <a:r>
              <a:rPr lang="en-US" dirty="0">
                <a:solidFill>
                  <a:srgbClr val="569CD6"/>
                </a:solidFill>
                <a:latin typeface="Menlo" panose="020B0609030804020204" pitchFamily="49" charset="0"/>
              </a:rPr>
              <a:t>{</a:t>
            </a:r>
            <a:r>
              <a:rPr lang="en-US" dirty="0" err="1">
                <a:solidFill>
                  <a:srgbClr val="9CDCFE"/>
                </a:solidFill>
                <a:latin typeface="Menlo" panose="020B0609030804020204" pitchFamily="49" charset="0"/>
              </a:rPr>
              <a:t>appContext</a:t>
            </a:r>
            <a:r>
              <a:rPr lang="en-US" dirty="0" err="1">
                <a:solidFill>
                  <a:srgbClr val="D4D4D4"/>
                </a:solidFill>
                <a:latin typeface="Menlo" panose="020B0609030804020204" pitchFamily="49" charset="0"/>
              </a:rPr>
              <a:t>.</a:t>
            </a:r>
            <a:r>
              <a:rPr lang="en-US" dirty="0" err="1">
                <a:solidFill>
                  <a:srgbClr val="9CDCFE"/>
                </a:solidFill>
                <a:latin typeface="Menlo" panose="020B0609030804020204" pitchFamily="49" charset="0"/>
              </a:rPr>
              <a:t>moves</a:t>
            </a:r>
            <a:r>
              <a:rPr lang="en-US" dirty="0">
                <a:solidFill>
                  <a:srgbClr val="569CD6"/>
                </a:solidFill>
                <a:latin typeface="Menlo" panose="020B0609030804020204" pitchFamily="49" charset="0"/>
              </a:rPr>
              <a:t>}</a:t>
            </a:r>
            <a:r>
              <a:rPr lang="en-US" dirty="0">
                <a:solidFill>
                  <a:srgbClr val="808080"/>
                </a:solidFill>
                <a:latin typeface="Menlo" panose="020B0609030804020204" pitchFamily="49" charset="0"/>
              </a:rPr>
              <a:t>&lt;/</a:t>
            </a:r>
            <a:r>
              <a:rPr lang="en-US" dirty="0">
                <a:solidFill>
                  <a:srgbClr val="4EC9B0"/>
                </a:solidFill>
                <a:latin typeface="Menlo" panose="020B0609030804020204" pitchFamily="49" charset="0"/>
              </a:rPr>
              <a:t>Text</a:t>
            </a:r>
            <a:r>
              <a:rPr lang="en-US" dirty="0">
                <a:solidFill>
                  <a:srgbClr val="808080"/>
                </a:solidFill>
                <a:latin typeface="Menlo" panose="020B0609030804020204" pitchFamily="49" charset="0"/>
              </a:rPr>
              <a:t>&gt;</a:t>
            </a:r>
            <a:endParaRPr lang="en-US" dirty="0">
              <a:solidFill>
                <a:srgbClr val="D4D4D4"/>
              </a:solidFill>
              <a:latin typeface="Menlo" panose="020B0609030804020204" pitchFamily="49" charset="0"/>
            </a:endParaRPr>
          </a:p>
          <a:p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                   </a:t>
            </a:r>
            <a:r>
              <a:rPr lang="en-US" dirty="0">
                <a:solidFill>
                  <a:srgbClr val="808080"/>
                </a:solidFill>
                <a:latin typeface="Menlo" panose="020B0609030804020204" pitchFamily="49" charset="0"/>
              </a:rPr>
              <a:t>&lt;/</a:t>
            </a:r>
            <a:r>
              <a:rPr lang="en-US" dirty="0">
                <a:solidFill>
                  <a:srgbClr val="4EC9B0"/>
                </a:solidFill>
                <a:latin typeface="Menlo" panose="020B0609030804020204" pitchFamily="49" charset="0"/>
              </a:rPr>
              <a:t>View</a:t>
            </a:r>
            <a:r>
              <a:rPr lang="en-US" dirty="0">
                <a:solidFill>
                  <a:srgbClr val="808080"/>
                </a:solidFill>
                <a:latin typeface="Menlo" panose="020B0609030804020204" pitchFamily="49" charset="0"/>
              </a:rPr>
              <a:t>&gt;</a:t>
            </a:r>
            <a:endParaRPr lang="en-US" dirty="0">
              <a:solidFill>
                <a:srgbClr val="D4D4D4"/>
              </a:solidFill>
              <a:latin typeface="Menlo" panose="020B0609030804020204" pitchFamily="49" charset="0"/>
            </a:endParaRPr>
          </a:p>
          <a:p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               </a:t>
            </a:r>
            <a:r>
              <a:rPr lang="en-US" dirty="0">
                <a:solidFill>
                  <a:srgbClr val="569CD6"/>
                </a:solidFill>
                <a:latin typeface="Menlo" panose="020B0609030804020204" pitchFamily="49" charset="0"/>
              </a:rPr>
              <a:t>}</a:t>
            </a:r>
            <a:endParaRPr lang="en-US" dirty="0">
              <a:solidFill>
                <a:srgbClr val="D4D4D4"/>
              </a:solidFill>
              <a:latin typeface="Menlo" panose="020B0609030804020204" pitchFamily="49" charset="0"/>
            </a:endParaRPr>
          </a:p>
          <a:p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           </a:t>
            </a:r>
            <a:r>
              <a:rPr lang="en-US" dirty="0">
                <a:solidFill>
                  <a:srgbClr val="808080"/>
                </a:solidFill>
                <a:latin typeface="Menlo" panose="020B0609030804020204" pitchFamily="49" charset="0"/>
              </a:rPr>
              <a:t>&lt;/</a:t>
            </a:r>
            <a:r>
              <a:rPr lang="en-US" dirty="0" err="1">
                <a:solidFill>
                  <a:srgbClr val="4EC9B0"/>
                </a:solidFill>
                <a:latin typeface="Menlo" panose="020B0609030804020204" pitchFamily="49" charset="0"/>
              </a:rPr>
              <a:t>AppContextConsumer</a:t>
            </a:r>
            <a:r>
              <a:rPr lang="en-US" dirty="0">
                <a:solidFill>
                  <a:srgbClr val="808080"/>
                </a:solidFill>
                <a:latin typeface="Menlo" panose="020B0609030804020204" pitchFamily="49" charset="0"/>
              </a:rPr>
              <a:t>&gt;</a:t>
            </a:r>
            <a:endParaRPr lang="en-US" dirty="0">
              <a:solidFill>
                <a:srgbClr val="D4D4D4"/>
              </a:solidFill>
              <a:latin typeface="Menlo" panose="020B060903080402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64421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0E0E5E-37C7-AE4A-B476-5EBC4AF7DD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React N Functional – Context API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622FC4-9EEB-A44E-B39D-FF59CB9C62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2052919"/>
            <a:ext cx="8171317" cy="992790"/>
          </a:xfrm>
        </p:spPr>
        <p:txBody>
          <a:bodyPr>
            <a:normAutofit/>
          </a:bodyPr>
          <a:lstStyle/>
          <a:p>
            <a:r>
              <a:rPr lang="en-US" dirty="0"/>
              <a:t>Functional component: hook </a:t>
            </a:r>
            <a:r>
              <a:rPr lang="en-US" dirty="0" err="1"/>
              <a:t>useContext</a:t>
            </a:r>
            <a:r>
              <a:rPr lang="en-US" dirty="0"/>
              <a:t>(</a:t>
            </a:r>
            <a:r>
              <a:rPr lang="en-US" dirty="0" err="1"/>
              <a:t>SomeContext</a:t>
            </a:r>
            <a:r>
              <a:rPr lang="en-US" dirty="0"/>
              <a:t>).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A5C82E-5DF1-C842-9133-DA29C5B68A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11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7390CB4-3135-B543-A404-F93E9B5803A0}"/>
              </a:ext>
            </a:extLst>
          </p:cNvPr>
          <p:cNvSpPr txBox="1"/>
          <p:nvPr/>
        </p:nvSpPr>
        <p:spPr>
          <a:xfrm>
            <a:off x="749395" y="2722575"/>
            <a:ext cx="11289059" cy="403187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C586C0"/>
                </a:solidFill>
                <a:latin typeface="Menlo" panose="020B0609030804020204" pitchFamily="49" charset="0"/>
              </a:rPr>
              <a:t>import</a:t>
            </a:r>
            <a:r>
              <a:rPr lang="en-GB" sz="1600" dirty="0">
                <a:solidFill>
                  <a:srgbClr val="D4D4D4"/>
                </a:solidFill>
                <a:latin typeface="Menlo" panose="020B0609030804020204" pitchFamily="49" charset="0"/>
              </a:rPr>
              <a:t> { </a:t>
            </a:r>
            <a:r>
              <a:rPr lang="en-GB" sz="1600" dirty="0" err="1">
                <a:solidFill>
                  <a:srgbClr val="9CDCFE"/>
                </a:solidFill>
                <a:latin typeface="Menlo" panose="020B0609030804020204" pitchFamily="49" charset="0"/>
              </a:rPr>
              <a:t>AppContext</a:t>
            </a:r>
            <a:r>
              <a:rPr lang="en-GB" sz="1600" dirty="0">
                <a:solidFill>
                  <a:srgbClr val="D4D4D4"/>
                </a:solidFill>
                <a:latin typeface="Menlo" panose="020B0609030804020204" pitchFamily="49" charset="0"/>
              </a:rPr>
              <a:t> } </a:t>
            </a:r>
            <a:r>
              <a:rPr lang="en-GB" sz="1600" dirty="0">
                <a:solidFill>
                  <a:srgbClr val="C586C0"/>
                </a:solidFill>
                <a:latin typeface="Menlo" panose="020B0609030804020204" pitchFamily="49" charset="0"/>
              </a:rPr>
              <a:t>from</a:t>
            </a:r>
            <a:r>
              <a:rPr lang="en-GB" sz="1600" dirty="0">
                <a:solidFill>
                  <a:srgbClr val="D4D4D4"/>
                </a:solidFill>
                <a:latin typeface="Menlo" panose="020B0609030804020204" pitchFamily="49" charset="0"/>
              </a:rPr>
              <a:t> </a:t>
            </a:r>
            <a:r>
              <a:rPr lang="en-GB" sz="1600" dirty="0">
                <a:solidFill>
                  <a:srgbClr val="CE9178"/>
                </a:solidFill>
                <a:latin typeface="Menlo" panose="020B0609030804020204" pitchFamily="49" charset="0"/>
              </a:rPr>
              <a:t>"../context/</a:t>
            </a:r>
            <a:r>
              <a:rPr lang="en-GB" sz="1600" dirty="0" err="1">
                <a:solidFill>
                  <a:srgbClr val="CE9178"/>
                </a:solidFill>
                <a:latin typeface="Menlo" panose="020B0609030804020204" pitchFamily="49" charset="0"/>
              </a:rPr>
              <a:t>appContext</a:t>
            </a:r>
            <a:r>
              <a:rPr lang="en-GB" sz="1600" dirty="0">
                <a:solidFill>
                  <a:srgbClr val="CE9178"/>
                </a:solidFill>
                <a:latin typeface="Menlo" panose="020B0609030804020204" pitchFamily="49" charset="0"/>
              </a:rPr>
              <a:t>"</a:t>
            </a:r>
            <a:r>
              <a:rPr lang="en-GB" sz="1600" dirty="0">
                <a:solidFill>
                  <a:srgbClr val="D4D4D4"/>
                </a:solidFill>
                <a:latin typeface="Menlo" panose="020B0609030804020204" pitchFamily="49" charset="0"/>
              </a:rPr>
              <a:t>;</a:t>
            </a:r>
          </a:p>
          <a:p>
            <a:br>
              <a:rPr lang="en-GB" sz="1600" dirty="0">
                <a:solidFill>
                  <a:srgbClr val="D4D4D4"/>
                </a:solidFill>
                <a:latin typeface="Menlo" panose="020B0609030804020204" pitchFamily="49" charset="0"/>
              </a:rPr>
            </a:br>
            <a:r>
              <a:rPr lang="en-GB" sz="1600" dirty="0">
                <a:solidFill>
                  <a:srgbClr val="C586C0"/>
                </a:solidFill>
                <a:latin typeface="Menlo" panose="020B0609030804020204" pitchFamily="49" charset="0"/>
              </a:rPr>
              <a:t>export</a:t>
            </a:r>
            <a:r>
              <a:rPr lang="en-GB" sz="1600" dirty="0">
                <a:solidFill>
                  <a:srgbClr val="D4D4D4"/>
                </a:solidFill>
                <a:latin typeface="Menlo" panose="020B0609030804020204" pitchFamily="49" charset="0"/>
              </a:rPr>
              <a:t> </a:t>
            </a:r>
            <a:r>
              <a:rPr lang="en-GB" sz="1600" dirty="0">
                <a:solidFill>
                  <a:srgbClr val="569CD6"/>
                </a:solidFill>
                <a:latin typeface="Menlo" panose="020B0609030804020204" pitchFamily="49" charset="0"/>
              </a:rPr>
              <a:t>interface</a:t>
            </a:r>
            <a:r>
              <a:rPr lang="en-GB" sz="1600" dirty="0">
                <a:solidFill>
                  <a:srgbClr val="D4D4D4"/>
                </a:solidFill>
                <a:latin typeface="Menlo" panose="020B0609030804020204" pitchFamily="49" charset="0"/>
              </a:rPr>
              <a:t> </a:t>
            </a:r>
            <a:r>
              <a:rPr lang="en-GB" sz="1600" dirty="0">
                <a:solidFill>
                  <a:srgbClr val="4EC9B0"/>
                </a:solidFill>
                <a:latin typeface="Menlo" panose="020B0609030804020204" pitchFamily="49" charset="0"/>
              </a:rPr>
              <a:t>Props</a:t>
            </a:r>
            <a:r>
              <a:rPr lang="en-GB" sz="1600" dirty="0">
                <a:solidFill>
                  <a:srgbClr val="D4D4D4"/>
                </a:solidFill>
                <a:latin typeface="Menlo" panose="020B0609030804020204" pitchFamily="49" charset="0"/>
              </a:rPr>
              <a:t> {</a:t>
            </a:r>
          </a:p>
          <a:p>
            <a:r>
              <a:rPr lang="en-GB" sz="1600" dirty="0">
                <a:solidFill>
                  <a:srgbClr val="9CDCFE"/>
                </a:solidFill>
                <a:latin typeface="Menlo" panose="020B0609030804020204" pitchFamily="49" charset="0"/>
              </a:rPr>
              <a:t>	</a:t>
            </a:r>
            <a:r>
              <a:rPr lang="en-GB" sz="1600" dirty="0" err="1">
                <a:solidFill>
                  <a:srgbClr val="9CDCFE"/>
                </a:solidFill>
                <a:latin typeface="Menlo" panose="020B0609030804020204" pitchFamily="49" charset="0"/>
              </a:rPr>
              <a:t>bitNo</a:t>
            </a:r>
            <a:r>
              <a:rPr lang="en-GB" sz="1600" dirty="0">
                <a:solidFill>
                  <a:srgbClr val="D4D4D4"/>
                </a:solidFill>
                <a:latin typeface="Menlo" panose="020B0609030804020204" pitchFamily="49" charset="0"/>
              </a:rPr>
              <a:t>: </a:t>
            </a:r>
            <a:r>
              <a:rPr lang="en-GB" sz="1600" dirty="0">
                <a:solidFill>
                  <a:srgbClr val="4EC9B0"/>
                </a:solidFill>
                <a:latin typeface="Menlo" panose="020B0609030804020204" pitchFamily="49" charset="0"/>
              </a:rPr>
              <a:t>number</a:t>
            </a:r>
            <a:r>
              <a:rPr lang="en-GB" sz="1600" dirty="0">
                <a:solidFill>
                  <a:srgbClr val="D4D4D4"/>
                </a:solidFill>
                <a:latin typeface="Menlo" panose="020B0609030804020204" pitchFamily="49" charset="0"/>
              </a:rPr>
              <a:t>,</a:t>
            </a:r>
          </a:p>
          <a:p>
            <a:r>
              <a:rPr lang="en-GB" sz="1600" dirty="0">
                <a:solidFill>
                  <a:srgbClr val="D4D4D4"/>
                </a:solidFill>
                <a:latin typeface="Menlo" panose="020B0609030804020204" pitchFamily="49" charset="0"/>
              </a:rPr>
              <a:t>}</a:t>
            </a:r>
          </a:p>
          <a:p>
            <a:br>
              <a:rPr lang="en-GB" sz="1600" dirty="0">
                <a:solidFill>
                  <a:srgbClr val="D4D4D4"/>
                </a:solidFill>
                <a:latin typeface="Menlo" panose="020B0609030804020204" pitchFamily="49" charset="0"/>
              </a:rPr>
            </a:br>
            <a:r>
              <a:rPr lang="en-GB" sz="1600" dirty="0">
                <a:solidFill>
                  <a:srgbClr val="C586C0"/>
                </a:solidFill>
                <a:latin typeface="Menlo" panose="020B0609030804020204" pitchFamily="49" charset="0"/>
              </a:rPr>
              <a:t>export</a:t>
            </a:r>
            <a:r>
              <a:rPr lang="en-GB" sz="1600" dirty="0">
                <a:solidFill>
                  <a:srgbClr val="D4D4D4"/>
                </a:solidFill>
                <a:latin typeface="Menlo" panose="020B0609030804020204" pitchFamily="49" charset="0"/>
              </a:rPr>
              <a:t> </a:t>
            </a:r>
            <a:r>
              <a:rPr lang="en-GB" sz="1600" dirty="0" err="1">
                <a:solidFill>
                  <a:srgbClr val="569CD6"/>
                </a:solidFill>
                <a:latin typeface="Menlo" panose="020B0609030804020204" pitchFamily="49" charset="0"/>
              </a:rPr>
              <a:t>const</a:t>
            </a:r>
            <a:r>
              <a:rPr lang="en-GB" sz="1600" dirty="0">
                <a:solidFill>
                  <a:srgbClr val="D4D4D4"/>
                </a:solidFill>
                <a:latin typeface="Menlo" panose="020B0609030804020204" pitchFamily="49" charset="0"/>
              </a:rPr>
              <a:t> </a:t>
            </a:r>
            <a:r>
              <a:rPr lang="en-GB" sz="1600" dirty="0" err="1">
                <a:solidFill>
                  <a:srgbClr val="DCDCAA"/>
                </a:solidFill>
                <a:latin typeface="Menlo" panose="020B0609030804020204" pitchFamily="49" charset="0"/>
              </a:rPr>
              <a:t>CounterDisplay</a:t>
            </a:r>
            <a:r>
              <a:rPr lang="en-GB" sz="1600" dirty="0">
                <a:solidFill>
                  <a:srgbClr val="D4D4D4"/>
                </a:solidFill>
                <a:latin typeface="Menlo" panose="020B0609030804020204" pitchFamily="49" charset="0"/>
              </a:rPr>
              <a:t> = (</a:t>
            </a:r>
            <a:r>
              <a:rPr lang="en-GB" sz="1600" dirty="0">
                <a:solidFill>
                  <a:srgbClr val="9CDCFE"/>
                </a:solidFill>
                <a:latin typeface="Menlo" panose="020B0609030804020204" pitchFamily="49" charset="0"/>
              </a:rPr>
              <a:t>props</a:t>
            </a:r>
            <a:r>
              <a:rPr lang="en-GB" sz="1600" dirty="0">
                <a:solidFill>
                  <a:srgbClr val="D4D4D4"/>
                </a:solidFill>
                <a:latin typeface="Menlo" panose="020B0609030804020204" pitchFamily="49" charset="0"/>
              </a:rPr>
              <a:t>: </a:t>
            </a:r>
            <a:r>
              <a:rPr lang="en-GB" sz="1600" dirty="0">
                <a:solidFill>
                  <a:srgbClr val="4EC9B0"/>
                </a:solidFill>
                <a:latin typeface="Menlo" panose="020B0609030804020204" pitchFamily="49" charset="0"/>
              </a:rPr>
              <a:t>Props</a:t>
            </a:r>
            <a:r>
              <a:rPr lang="en-GB" sz="1600" dirty="0">
                <a:solidFill>
                  <a:srgbClr val="D4D4D4"/>
                </a:solidFill>
                <a:latin typeface="Menlo" panose="020B0609030804020204" pitchFamily="49" charset="0"/>
              </a:rPr>
              <a:t>) </a:t>
            </a:r>
            <a:r>
              <a:rPr lang="en-GB" sz="1600" dirty="0">
                <a:solidFill>
                  <a:srgbClr val="569CD6"/>
                </a:solidFill>
                <a:latin typeface="Menlo" panose="020B0609030804020204" pitchFamily="49" charset="0"/>
              </a:rPr>
              <a:t>=&gt;</a:t>
            </a:r>
            <a:r>
              <a:rPr lang="en-GB" sz="1600" dirty="0">
                <a:solidFill>
                  <a:srgbClr val="D4D4D4"/>
                </a:solidFill>
                <a:latin typeface="Menlo" panose="020B0609030804020204" pitchFamily="49" charset="0"/>
              </a:rPr>
              <a:t> {</a:t>
            </a:r>
          </a:p>
          <a:p>
            <a:pPr lvl="1"/>
            <a:r>
              <a:rPr lang="en-GB" sz="1600" dirty="0" err="1">
                <a:solidFill>
                  <a:srgbClr val="569CD6"/>
                </a:solidFill>
                <a:latin typeface="Menlo" panose="020B0609030804020204" pitchFamily="49" charset="0"/>
              </a:rPr>
              <a:t>const</a:t>
            </a:r>
            <a:r>
              <a:rPr lang="en-GB" sz="1600" dirty="0">
                <a:solidFill>
                  <a:srgbClr val="D4D4D4"/>
                </a:solidFill>
                <a:latin typeface="Menlo" panose="020B0609030804020204" pitchFamily="49" charset="0"/>
              </a:rPr>
              <a:t> </a:t>
            </a:r>
            <a:r>
              <a:rPr lang="en-GB" sz="1600" dirty="0">
                <a:solidFill>
                  <a:srgbClr val="4FC1FF"/>
                </a:solidFill>
                <a:latin typeface="Menlo" panose="020B0609030804020204" pitchFamily="49" charset="0"/>
              </a:rPr>
              <a:t>context</a:t>
            </a:r>
            <a:r>
              <a:rPr lang="en-GB" sz="1600" dirty="0">
                <a:solidFill>
                  <a:srgbClr val="D4D4D4"/>
                </a:solidFill>
                <a:latin typeface="Menlo" panose="020B0609030804020204" pitchFamily="49" charset="0"/>
              </a:rPr>
              <a:t> = </a:t>
            </a:r>
            <a:r>
              <a:rPr lang="en-GB" sz="1600" dirty="0" err="1">
                <a:solidFill>
                  <a:srgbClr val="DCDCAA"/>
                </a:solidFill>
                <a:latin typeface="Menlo" panose="020B0609030804020204" pitchFamily="49" charset="0"/>
              </a:rPr>
              <a:t>useContext</a:t>
            </a:r>
            <a:r>
              <a:rPr lang="en-GB" sz="1600" dirty="0">
                <a:solidFill>
                  <a:srgbClr val="D4D4D4"/>
                </a:solidFill>
                <a:latin typeface="Menlo" panose="020B0609030804020204" pitchFamily="49" charset="0"/>
              </a:rPr>
              <a:t>(</a:t>
            </a:r>
            <a:r>
              <a:rPr lang="en-GB" sz="1600" dirty="0" err="1">
                <a:solidFill>
                  <a:srgbClr val="4FC1FF"/>
                </a:solidFill>
                <a:latin typeface="Menlo" panose="020B0609030804020204" pitchFamily="49" charset="0"/>
              </a:rPr>
              <a:t>AppContext</a:t>
            </a:r>
            <a:r>
              <a:rPr lang="en-GB" sz="1600" dirty="0">
                <a:solidFill>
                  <a:srgbClr val="D4D4D4"/>
                </a:solidFill>
                <a:latin typeface="Menlo" panose="020B0609030804020204" pitchFamily="49" charset="0"/>
              </a:rPr>
              <a:t>);</a:t>
            </a:r>
          </a:p>
          <a:p>
            <a:pPr lvl="1"/>
            <a:br>
              <a:rPr lang="en-GB" sz="1600" dirty="0">
                <a:solidFill>
                  <a:srgbClr val="D4D4D4"/>
                </a:solidFill>
                <a:latin typeface="Menlo" panose="020B0609030804020204" pitchFamily="49" charset="0"/>
              </a:rPr>
            </a:br>
            <a:r>
              <a:rPr lang="en-GB" sz="1600" dirty="0">
                <a:solidFill>
                  <a:srgbClr val="C586C0"/>
                </a:solidFill>
                <a:latin typeface="Menlo" panose="020B0609030804020204" pitchFamily="49" charset="0"/>
              </a:rPr>
              <a:t>return</a:t>
            </a:r>
            <a:r>
              <a:rPr lang="en-GB" sz="1600" dirty="0">
                <a:solidFill>
                  <a:srgbClr val="D4D4D4"/>
                </a:solidFill>
                <a:latin typeface="Menlo" panose="020B0609030804020204" pitchFamily="49" charset="0"/>
              </a:rPr>
              <a:t> (</a:t>
            </a:r>
          </a:p>
          <a:p>
            <a:pPr lvl="2"/>
            <a:r>
              <a:rPr lang="en-GB" sz="1600" dirty="0">
                <a:solidFill>
                  <a:srgbClr val="808080"/>
                </a:solidFill>
                <a:latin typeface="Menlo" panose="020B0609030804020204" pitchFamily="49" charset="0"/>
              </a:rPr>
              <a:t>&lt;</a:t>
            </a:r>
            <a:r>
              <a:rPr lang="en-GB" sz="1600" dirty="0">
                <a:solidFill>
                  <a:srgbClr val="4EC9B0"/>
                </a:solidFill>
                <a:latin typeface="Menlo" panose="020B0609030804020204" pitchFamily="49" charset="0"/>
              </a:rPr>
              <a:t>View</a:t>
            </a:r>
            <a:r>
              <a:rPr lang="en-GB" sz="1600" dirty="0">
                <a:solidFill>
                  <a:srgbClr val="D4D4D4"/>
                </a:solidFill>
                <a:latin typeface="Menlo" panose="020B0609030804020204" pitchFamily="49" charset="0"/>
              </a:rPr>
              <a:t> </a:t>
            </a:r>
            <a:r>
              <a:rPr lang="en-GB" sz="1600" dirty="0">
                <a:solidFill>
                  <a:srgbClr val="9CDCFE"/>
                </a:solidFill>
                <a:latin typeface="Menlo" panose="020B0609030804020204" pitchFamily="49" charset="0"/>
              </a:rPr>
              <a:t>style</a:t>
            </a:r>
            <a:r>
              <a:rPr lang="en-GB" sz="1600" dirty="0">
                <a:solidFill>
                  <a:srgbClr val="D4D4D4"/>
                </a:solidFill>
                <a:latin typeface="Menlo" panose="020B0609030804020204" pitchFamily="49" charset="0"/>
              </a:rPr>
              <a:t>=</a:t>
            </a:r>
            <a:r>
              <a:rPr lang="en-GB" sz="1600" dirty="0">
                <a:solidFill>
                  <a:srgbClr val="569CD6"/>
                </a:solidFill>
                <a:latin typeface="Menlo" panose="020B0609030804020204" pitchFamily="49" charset="0"/>
              </a:rPr>
              <a:t>{</a:t>
            </a:r>
            <a:r>
              <a:rPr lang="en-GB" sz="1600" dirty="0" err="1">
                <a:solidFill>
                  <a:srgbClr val="4FC1FF"/>
                </a:solidFill>
                <a:latin typeface="Menlo" panose="020B0609030804020204" pitchFamily="49" charset="0"/>
              </a:rPr>
              <a:t>styles</a:t>
            </a:r>
            <a:r>
              <a:rPr lang="en-GB" sz="1600" dirty="0" err="1">
                <a:solidFill>
                  <a:srgbClr val="D4D4D4"/>
                </a:solidFill>
                <a:latin typeface="Menlo" panose="020B0609030804020204" pitchFamily="49" charset="0"/>
              </a:rPr>
              <a:t>.</a:t>
            </a:r>
            <a:r>
              <a:rPr lang="en-GB" sz="1600" dirty="0" err="1">
                <a:solidFill>
                  <a:srgbClr val="9CDCFE"/>
                </a:solidFill>
                <a:latin typeface="Menlo" panose="020B0609030804020204" pitchFamily="49" charset="0"/>
              </a:rPr>
              <a:t>textContainer</a:t>
            </a:r>
            <a:r>
              <a:rPr lang="en-GB" sz="1600" dirty="0">
                <a:solidFill>
                  <a:srgbClr val="569CD6"/>
                </a:solidFill>
                <a:latin typeface="Menlo" panose="020B0609030804020204" pitchFamily="49" charset="0"/>
              </a:rPr>
              <a:t>}</a:t>
            </a:r>
            <a:r>
              <a:rPr lang="en-GB" sz="1600" dirty="0">
                <a:solidFill>
                  <a:srgbClr val="808080"/>
                </a:solidFill>
                <a:latin typeface="Menlo" panose="020B0609030804020204" pitchFamily="49" charset="0"/>
              </a:rPr>
              <a:t>&gt;</a:t>
            </a:r>
            <a:endParaRPr lang="en-GB" sz="1600" dirty="0">
              <a:solidFill>
                <a:srgbClr val="D4D4D4"/>
              </a:solidFill>
              <a:latin typeface="Menlo" panose="020B0609030804020204" pitchFamily="49" charset="0"/>
            </a:endParaRPr>
          </a:p>
          <a:p>
            <a:pPr lvl="2"/>
            <a:r>
              <a:rPr lang="en-GB" sz="1600" dirty="0">
                <a:solidFill>
                  <a:srgbClr val="808080"/>
                </a:solidFill>
                <a:latin typeface="Menlo" panose="020B0609030804020204" pitchFamily="49" charset="0"/>
              </a:rPr>
              <a:t>	&lt;</a:t>
            </a:r>
            <a:r>
              <a:rPr lang="en-GB" sz="1600" dirty="0">
                <a:solidFill>
                  <a:srgbClr val="4EC9B0"/>
                </a:solidFill>
                <a:latin typeface="Menlo" panose="020B0609030804020204" pitchFamily="49" charset="0"/>
              </a:rPr>
              <a:t>Text</a:t>
            </a:r>
            <a:r>
              <a:rPr lang="en-GB" sz="1600" dirty="0">
                <a:solidFill>
                  <a:srgbClr val="D4D4D4"/>
                </a:solidFill>
                <a:latin typeface="Menlo" panose="020B0609030804020204" pitchFamily="49" charset="0"/>
              </a:rPr>
              <a:t> </a:t>
            </a:r>
            <a:r>
              <a:rPr lang="en-GB" sz="1600" dirty="0">
                <a:solidFill>
                  <a:srgbClr val="9CDCFE"/>
                </a:solidFill>
                <a:latin typeface="Menlo" panose="020B0609030804020204" pitchFamily="49" charset="0"/>
              </a:rPr>
              <a:t>style</a:t>
            </a:r>
            <a:r>
              <a:rPr lang="en-GB" sz="1600" dirty="0">
                <a:solidFill>
                  <a:srgbClr val="D4D4D4"/>
                </a:solidFill>
                <a:latin typeface="Menlo" panose="020B0609030804020204" pitchFamily="49" charset="0"/>
              </a:rPr>
              <a:t>=</a:t>
            </a:r>
            <a:r>
              <a:rPr lang="en-GB" sz="1600" dirty="0">
                <a:solidFill>
                  <a:srgbClr val="569CD6"/>
                </a:solidFill>
                <a:latin typeface="Menlo" panose="020B0609030804020204" pitchFamily="49" charset="0"/>
              </a:rPr>
              <a:t>{</a:t>
            </a:r>
            <a:r>
              <a:rPr lang="en-GB" sz="1600" dirty="0" err="1">
                <a:solidFill>
                  <a:srgbClr val="4FC1FF"/>
                </a:solidFill>
                <a:latin typeface="Menlo" panose="020B0609030804020204" pitchFamily="49" charset="0"/>
              </a:rPr>
              <a:t>styles</a:t>
            </a:r>
            <a:r>
              <a:rPr lang="en-GB" sz="1600" dirty="0" err="1">
                <a:solidFill>
                  <a:srgbClr val="D4D4D4"/>
                </a:solidFill>
                <a:latin typeface="Menlo" panose="020B0609030804020204" pitchFamily="49" charset="0"/>
              </a:rPr>
              <a:t>.</a:t>
            </a:r>
            <a:r>
              <a:rPr lang="en-GB" sz="1600" dirty="0" err="1">
                <a:solidFill>
                  <a:srgbClr val="9CDCFE"/>
                </a:solidFill>
                <a:latin typeface="Menlo" panose="020B0609030804020204" pitchFamily="49" charset="0"/>
              </a:rPr>
              <a:t>text</a:t>
            </a:r>
            <a:r>
              <a:rPr lang="en-GB" sz="1600" dirty="0">
                <a:solidFill>
                  <a:srgbClr val="569CD6"/>
                </a:solidFill>
                <a:latin typeface="Menlo" panose="020B0609030804020204" pitchFamily="49" charset="0"/>
              </a:rPr>
              <a:t>}</a:t>
            </a:r>
            <a:r>
              <a:rPr lang="en-GB" sz="1600" dirty="0">
                <a:solidFill>
                  <a:srgbClr val="808080"/>
                </a:solidFill>
                <a:latin typeface="Menlo" panose="020B0609030804020204" pitchFamily="49" charset="0"/>
              </a:rPr>
              <a:t>&gt;</a:t>
            </a:r>
            <a:r>
              <a:rPr lang="en-GB" sz="1600" dirty="0">
                <a:solidFill>
                  <a:srgbClr val="569CD6"/>
                </a:solidFill>
                <a:latin typeface="Menlo" panose="020B0609030804020204" pitchFamily="49" charset="0"/>
              </a:rPr>
              <a:t>{</a:t>
            </a:r>
            <a:r>
              <a:rPr lang="en-GB" sz="1600" dirty="0" err="1">
                <a:solidFill>
                  <a:srgbClr val="4FC1FF"/>
                </a:solidFill>
                <a:latin typeface="Menlo" panose="020B0609030804020204" pitchFamily="49" charset="0"/>
              </a:rPr>
              <a:t>context</a:t>
            </a:r>
            <a:r>
              <a:rPr lang="en-GB" sz="1600" dirty="0" err="1">
                <a:solidFill>
                  <a:srgbClr val="D4D4D4"/>
                </a:solidFill>
                <a:latin typeface="Menlo" panose="020B0609030804020204" pitchFamily="49" charset="0"/>
              </a:rPr>
              <a:t>.</a:t>
            </a:r>
            <a:r>
              <a:rPr lang="en-GB" sz="1600" dirty="0" err="1">
                <a:solidFill>
                  <a:srgbClr val="DCDCAA"/>
                </a:solidFill>
                <a:latin typeface="Menlo" panose="020B0609030804020204" pitchFamily="49" charset="0"/>
              </a:rPr>
              <a:t>getBit</a:t>
            </a:r>
            <a:r>
              <a:rPr lang="en-GB" sz="1600" dirty="0">
                <a:solidFill>
                  <a:srgbClr val="D4D4D4"/>
                </a:solidFill>
                <a:latin typeface="Menlo" panose="020B0609030804020204" pitchFamily="49" charset="0"/>
              </a:rPr>
              <a:t>(</a:t>
            </a:r>
            <a:r>
              <a:rPr lang="en-GB" sz="1600" dirty="0" err="1">
                <a:solidFill>
                  <a:srgbClr val="4FC1FF"/>
                </a:solidFill>
                <a:latin typeface="Menlo" panose="020B0609030804020204" pitchFamily="49" charset="0"/>
              </a:rPr>
              <a:t>context</a:t>
            </a:r>
            <a:r>
              <a:rPr lang="en-GB" sz="1600" dirty="0" err="1">
                <a:solidFill>
                  <a:srgbClr val="D4D4D4"/>
                </a:solidFill>
                <a:latin typeface="Menlo" panose="020B0609030804020204" pitchFamily="49" charset="0"/>
              </a:rPr>
              <a:t>.</a:t>
            </a:r>
            <a:r>
              <a:rPr lang="en-GB" sz="1600" dirty="0" err="1">
                <a:solidFill>
                  <a:srgbClr val="9CDCFE"/>
                </a:solidFill>
                <a:latin typeface="Menlo" panose="020B0609030804020204" pitchFamily="49" charset="0"/>
              </a:rPr>
              <a:t>counter</a:t>
            </a:r>
            <a:r>
              <a:rPr lang="en-GB" sz="1600" dirty="0">
                <a:solidFill>
                  <a:srgbClr val="D4D4D4"/>
                </a:solidFill>
                <a:latin typeface="Menlo" panose="020B0609030804020204" pitchFamily="49" charset="0"/>
              </a:rPr>
              <a:t>, </a:t>
            </a:r>
            <a:r>
              <a:rPr lang="en-GB" sz="1600" dirty="0" err="1">
                <a:solidFill>
                  <a:srgbClr val="9CDCFE"/>
                </a:solidFill>
                <a:latin typeface="Menlo" panose="020B0609030804020204" pitchFamily="49" charset="0"/>
              </a:rPr>
              <a:t>props</a:t>
            </a:r>
            <a:r>
              <a:rPr lang="en-GB" sz="1600" dirty="0" err="1">
                <a:solidFill>
                  <a:srgbClr val="D4D4D4"/>
                </a:solidFill>
                <a:latin typeface="Menlo" panose="020B0609030804020204" pitchFamily="49" charset="0"/>
              </a:rPr>
              <a:t>.</a:t>
            </a:r>
            <a:r>
              <a:rPr lang="en-GB" sz="1600" dirty="0" err="1">
                <a:solidFill>
                  <a:srgbClr val="9CDCFE"/>
                </a:solidFill>
                <a:latin typeface="Menlo" panose="020B0609030804020204" pitchFamily="49" charset="0"/>
              </a:rPr>
              <a:t>bitNo</a:t>
            </a:r>
            <a:r>
              <a:rPr lang="en-GB" sz="1600" dirty="0">
                <a:solidFill>
                  <a:srgbClr val="D4D4D4"/>
                </a:solidFill>
                <a:latin typeface="Menlo" panose="020B0609030804020204" pitchFamily="49" charset="0"/>
              </a:rPr>
              <a:t>)</a:t>
            </a:r>
            <a:r>
              <a:rPr lang="en-GB" sz="1600" dirty="0">
                <a:solidFill>
                  <a:srgbClr val="569CD6"/>
                </a:solidFill>
                <a:latin typeface="Menlo" panose="020B0609030804020204" pitchFamily="49" charset="0"/>
              </a:rPr>
              <a:t>}</a:t>
            </a:r>
            <a:r>
              <a:rPr lang="en-GB" sz="1600" dirty="0">
                <a:solidFill>
                  <a:srgbClr val="808080"/>
                </a:solidFill>
                <a:latin typeface="Menlo" panose="020B0609030804020204" pitchFamily="49" charset="0"/>
              </a:rPr>
              <a:t>&lt;/</a:t>
            </a:r>
            <a:r>
              <a:rPr lang="en-GB" sz="1600" dirty="0">
                <a:solidFill>
                  <a:srgbClr val="4EC9B0"/>
                </a:solidFill>
                <a:latin typeface="Menlo" panose="020B0609030804020204" pitchFamily="49" charset="0"/>
              </a:rPr>
              <a:t>Text</a:t>
            </a:r>
            <a:r>
              <a:rPr lang="en-GB" sz="1600" dirty="0">
                <a:solidFill>
                  <a:srgbClr val="808080"/>
                </a:solidFill>
                <a:latin typeface="Menlo" panose="020B0609030804020204" pitchFamily="49" charset="0"/>
              </a:rPr>
              <a:t>&gt;</a:t>
            </a:r>
            <a:endParaRPr lang="en-GB" sz="1600" dirty="0">
              <a:solidFill>
                <a:srgbClr val="D4D4D4"/>
              </a:solidFill>
              <a:latin typeface="Menlo" panose="020B0609030804020204" pitchFamily="49" charset="0"/>
            </a:endParaRPr>
          </a:p>
          <a:p>
            <a:pPr lvl="2"/>
            <a:r>
              <a:rPr lang="en-GB" sz="1600" dirty="0">
                <a:solidFill>
                  <a:srgbClr val="808080"/>
                </a:solidFill>
                <a:latin typeface="Menlo" panose="020B0609030804020204" pitchFamily="49" charset="0"/>
              </a:rPr>
              <a:t>&lt;/</a:t>
            </a:r>
            <a:r>
              <a:rPr lang="en-GB" sz="1600" dirty="0">
                <a:solidFill>
                  <a:srgbClr val="4EC9B0"/>
                </a:solidFill>
                <a:latin typeface="Menlo" panose="020B0609030804020204" pitchFamily="49" charset="0"/>
              </a:rPr>
              <a:t>View</a:t>
            </a:r>
            <a:r>
              <a:rPr lang="en-GB" sz="1600" dirty="0">
                <a:solidFill>
                  <a:srgbClr val="808080"/>
                </a:solidFill>
                <a:latin typeface="Menlo" panose="020B0609030804020204" pitchFamily="49" charset="0"/>
              </a:rPr>
              <a:t>&gt;</a:t>
            </a:r>
            <a:endParaRPr lang="en-GB" sz="1600" dirty="0">
              <a:solidFill>
                <a:srgbClr val="D4D4D4"/>
              </a:solidFill>
              <a:latin typeface="Menlo" panose="020B0609030804020204" pitchFamily="49" charset="0"/>
            </a:endParaRPr>
          </a:p>
          <a:p>
            <a:pPr lvl="1"/>
            <a:r>
              <a:rPr lang="en-GB" sz="1600" dirty="0">
                <a:solidFill>
                  <a:srgbClr val="D4D4D4"/>
                </a:solidFill>
                <a:latin typeface="Menlo" panose="020B0609030804020204" pitchFamily="49" charset="0"/>
              </a:rPr>
              <a:t>);</a:t>
            </a:r>
          </a:p>
          <a:p>
            <a:r>
              <a:rPr lang="en-GB" sz="1600" dirty="0">
                <a:solidFill>
                  <a:srgbClr val="D4D4D4"/>
                </a:solidFill>
                <a:latin typeface="Menlo" panose="020B0609030804020204" pitchFamily="49" charset="0"/>
              </a:rPr>
              <a:t>}</a:t>
            </a:r>
          </a:p>
          <a:p>
            <a:endParaRPr lang="en-EE" sz="1600" dirty="0"/>
          </a:p>
        </p:txBody>
      </p:sp>
    </p:spTree>
    <p:extLst>
      <p:ext uri="{BB962C8B-B14F-4D97-AF65-F5344CB8AC3E}">
        <p14:creationId xmlns:p14="http://schemas.microsoft.com/office/powerpoint/2010/main" val="29881427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0E0E5E-37C7-AE4A-B476-5EBC4AF7DD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React N Class – Context API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622FC4-9EEB-A44E-B39D-FF59CB9C62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contextType</a:t>
            </a:r>
            <a:endParaRPr lang="en-US" dirty="0"/>
          </a:p>
          <a:p>
            <a:r>
              <a:rPr lang="en-US" dirty="0"/>
              <a:t>The </a:t>
            </a:r>
            <a:r>
              <a:rPr lang="en-US" dirty="0" err="1"/>
              <a:t>contextType</a:t>
            </a:r>
            <a:r>
              <a:rPr lang="en-US" dirty="0"/>
              <a:t> property on a class can be assigned a Context object created by </a:t>
            </a:r>
            <a:r>
              <a:rPr lang="en-US" dirty="0" err="1"/>
              <a:t>React.createContext</a:t>
            </a:r>
            <a:r>
              <a:rPr lang="en-US" dirty="0"/>
              <a:t>(). </a:t>
            </a:r>
          </a:p>
          <a:p>
            <a:r>
              <a:rPr lang="en-US" dirty="0"/>
              <a:t>Lets you consume the nearest current value of that Context type using </a:t>
            </a:r>
            <a:r>
              <a:rPr lang="en-US" dirty="0" err="1"/>
              <a:t>this.context</a:t>
            </a:r>
            <a:r>
              <a:rPr lang="en-US" dirty="0"/>
              <a:t>. </a:t>
            </a:r>
          </a:p>
          <a:p>
            <a:r>
              <a:rPr lang="en-US" dirty="0"/>
              <a:t>You can reference this in any of the lifecycle methods including the render function.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A5C82E-5DF1-C842-9133-DA29C5B68A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33248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0E0E5E-37C7-AE4A-B476-5EBC4AF7DD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React N Class – Context API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622FC4-9EEB-A44E-B39D-FF59CB9C62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contextType</a:t>
            </a:r>
            <a:r>
              <a:rPr lang="en-US" dirty="0"/>
              <a:t> with TypeScript in class component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A5C82E-5DF1-C842-9133-DA29C5B68A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13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99901D5-33D0-2E42-A224-004C53F9A603}"/>
              </a:ext>
            </a:extLst>
          </p:cNvPr>
          <p:cNvSpPr txBox="1"/>
          <p:nvPr/>
        </p:nvSpPr>
        <p:spPr>
          <a:xfrm>
            <a:off x="3260034" y="2591953"/>
            <a:ext cx="8722581" cy="39703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586C0"/>
                </a:solidFill>
                <a:latin typeface="Menlo" panose="020B0609030804020204" pitchFamily="49" charset="0"/>
              </a:rPr>
              <a:t>export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</a:t>
            </a:r>
            <a:r>
              <a:rPr lang="en-US" dirty="0">
                <a:solidFill>
                  <a:srgbClr val="569CD6"/>
                </a:solidFill>
                <a:latin typeface="Menlo" panose="020B0609030804020204" pitchFamily="49" charset="0"/>
              </a:rPr>
              <a:t>class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</a:t>
            </a:r>
            <a:r>
              <a:rPr lang="en-US" dirty="0">
                <a:solidFill>
                  <a:srgbClr val="4EC9B0"/>
                </a:solidFill>
                <a:latin typeface="Menlo" panose="020B0609030804020204" pitchFamily="49" charset="0"/>
              </a:rPr>
              <a:t>Stats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</a:t>
            </a:r>
            <a:r>
              <a:rPr lang="en-US" dirty="0">
                <a:solidFill>
                  <a:srgbClr val="569CD6"/>
                </a:solidFill>
                <a:latin typeface="Menlo" panose="020B0609030804020204" pitchFamily="49" charset="0"/>
              </a:rPr>
              <a:t>extends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</a:t>
            </a:r>
            <a:r>
              <a:rPr lang="en-US" dirty="0" err="1">
                <a:solidFill>
                  <a:srgbClr val="4EC9B0"/>
                </a:solidFill>
                <a:latin typeface="Menlo" panose="020B0609030804020204" pitchFamily="49" charset="0"/>
              </a:rPr>
              <a:t>React</a:t>
            </a:r>
            <a:r>
              <a:rPr lang="en-US" dirty="0" err="1">
                <a:solidFill>
                  <a:srgbClr val="D4D4D4"/>
                </a:solidFill>
                <a:latin typeface="Menlo" panose="020B0609030804020204" pitchFamily="49" charset="0"/>
              </a:rPr>
              <a:t>.</a:t>
            </a:r>
            <a:r>
              <a:rPr lang="en-US" dirty="0" err="1">
                <a:solidFill>
                  <a:srgbClr val="4EC9B0"/>
                </a:solidFill>
                <a:latin typeface="Menlo" panose="020B0609030804020204" pitchFamily="49" charset="0"/>
              </a:rPr>
              <a:t>Component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{</a:t>
            </a:r>
          </a:p>
          <a:p>
            <a:b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</a:b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   </a:t>
            </a:r>
            <a:r>
              <a:rPr lang="en-US" dirty="0">
                <a:solidFill>
                  <a:srgbClr val="569CD6"/>
                </a:solidFill>
                <a:latin typeface="Menlo" panose="020B0609030804020204" pitchFamily="49" charset="0"/>
              </a:rPr>
              <a:t>static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</a:t>
            </a:r>
            <a:r>
              <a:rPr lang="en-US" dirty="0" err="1">
                <a:solidFill>
                  <a:srgbClr val="9CDCFE"/>
                </a:solidFill>
                <a:latin typeface="Menlo" panose="020B0609030804020204" pitchFamily="49" charset="0"/>
              </a:rPr>
              <a:t>contextType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= </a:t>
            </a:r>
            <a:r>
              <a:rPr lang="en-US" dirty="0" err="1">
                <a:solidFill>
                  <a:srgbClr val="9CDCFE"/>
                </a:solidFill>
                <a:latin typeface="Menlo" panose="020B0609030804020204" pitchFamily="49" charset="0"/>
              </a:rPr>
              <a:t>AppContext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;</a:t>
            </a:r>
          </a:p>
          <a:p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   </a:t>
            </a:r>
            <a:r>
              <a:rPr lang="en-US" dirty="0">
                <a:solidFill>
                  <a:srgbClr val="9CDCFE"/>
                </a:solidFill>
                <a:latin typeface="Menlo" panose="020B0609030804020204" pitchFamily="49" charset="0"/>
              </a:rPr>
              <a:t>context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!: </a:t>
            </a:r>
            <a:r>
              <a:rPr lang="en-US" dirty="0" err="1">
                <a:solidFill>
                  <a:srgbClr val="4EC9B0"/>
                </a:solidFill>
                <a:latin typeface="Menlo" panose="020B0609030804020204" pitchFamily="49" charset="0"/>
              </a:rPr>
              <a:t>React</a:t>
            </a:r>
            <a:r>
              <a:rPr lang="en-US" dirty="0" err="1">
                <a:solidFill>
                  <a:srgbClr val="D4D4D4"/>
                </a:solidFill>
                <a:latin typeface="Menlo" panose="020B0609030804020204" pitchFamily="49" charset="0"/>
              </a:rPr>
              <a:t>.</a:t>
            </a:r>
            <a:r>
              <a:rPr lang="en-US" dirty="0" err="1">
                <a:solidFill>
                  <a:srgbClr val="4EC9B0"/>
                </a:solidFill>
                <a:latin typeface="Menlo" panose="020B0609030804020204" pitchFamily="49" charset="0"/>
              </a:rPr>
              <a:t>ContextType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&lt;</a:t>
            </a:r>
            <a:r>
              <a:rPr lang="en-US" dirty="0" err="1">
                <a:solidFill>
                  <a:srgbClr val="569CD6"/>
                </a:solidFill>
                <a:latin typeface="Menlo" panose="020B0609030804020204" pitchFamily="49" charset="0"/>
              </a:rPr>
              <a:t>typeof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</a:t>
            </a:r>
            <a:r>
              <a:rPr lang="en-US" dirty="0" err="1">
                <a:solidFill>
                  <a:srgbClr val="4EC9B0"/>
                </a:solidFill>
                <a:latin typeface="Menlo" panose="020B0609030804020204" pitchFamily="49" charset="0"/>
              </a:rPr>
              <a:t>AppContext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&gt;;</a:t>
            </a:r>
          </a:p>
          <a:p>
            <a:b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</a:b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   </a:t>
            </a:r>
            <a:r>
              <a:rPr lang="en-US" dirty="0">
                <a:solidFill>
                  <a:srgbClr val="DCDCAA"/>
                </a:solidFill>
                <a:latin typeface="Menlo" panose="020B0609030804020204" pitchFamily="49" charset="0"/>
              </a:rPr>
              <a:t>render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() {</a:t>
            </a:r>
          </a:p>
          <a:p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       </a:t>
            </a:r>
            <a:r>
              <a:rPr lang="en-US" dirty="0">
                <a:solidFill>
                  <a:srgbClr val="C586C0"/>
                </a:solidFill>
                <a:latin typeface="Menlo" panose="020B0609030804020204" pitchFamily="49" charset="0"/>
              </a:rPr>
              <a:t>return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(</a:t>
            </a:r>
          </a:p>
          <a:p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           </a:t>
            </a:r>
            <a:r>
              <a:rPr lang="en-US" dirty="0">
                <a:solidFill>
                  <a:srgbClr val="808080"/>
                </a:solidFill>
                <a:latin typeface="Menlo" panose="020B0609030804020204" pitchFamily="49" charset="0"/>
              </a:rPr>
              <a:t>&lt;</a:t>
            </a:r>
            <a:r>
              <a:rPr lang="en-US" dirty="0">
                <a:solidFill>
                  <a:srgbClr val="4EC9B0"/>
                </a:solidFill>
                <a:latin typeface="Menlo" panose="020B0609030804020204" pitchFamily="49" charset="0"/>
              </a:rPr>
              <a:t>View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</a:t>
            </a:r>
            <a:r>
              <a:rPr lang="en-US" dirty="0">
                <a:solidFill>
                  <a:srgbClr val="9CDCFE"/>
                </a:solidFill>
                <a:latin typeface="Menlo" panose="020B0609030804020204" pitchFamily="49" charset="0"/>
              </a:rPr>
              <a:t>style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=</a:t>
            </a:r>
            <a:r>
              <a:rPr lang="en-US" dirty="0">
                <a:solidFill>
                  <a:srgbClr val="569CD6"/>
                </a:solidFill>
                <a:latin typeface="Menlo" panose="020B0609030804020204" pitchFamily="49" charset="0"/>
              </a:rPr>
              <a:t>{</a:t>
            </a:r>
            <a:r>
              <a:rPr lang="en-US" dirty="0" err="1">
                <a:solidFill>
                  <a:srgbClr val="9CDCFE"/>
                </a:solidFill>
                <a:latin typeface="Menlo" panose="020B0609030804020204" pitchFamily="49" charset="0"/>
              </a:rPr>
              <a:t>styles</a:t>
            </a:r>
            <a:r>
              <a:rPr lang="en-US" dirty="0" err="1">
                <a:solidFill>
                  <a:srgbClr val="D4D4D4"/>
                </a:solidFill>
                <a:latin typeface="Menlo" panose="020B0609030804020204" pitchFamily="49" charset="0"/>
              </a:rPr>
              <a:t>.</a:t>
            </a:r>
            <a:r>
              <a:rPr lang="en-US" dirty="0" err="1">
                <a:solidFill>
                  <a:srgbClr val="9CDCFE"/>
                </a:solidFill>
                <a:latin typeface="Menlo" panose="020B0609030804020204" pitchFamily="49" charset="0"/>
              </a:rPr>
              <a:t>main</a:t>
            </a:r>
            <a:r>
              <a:rPr lang="en-US" dirty="0">
                <a:solidFill>
                  <a:srgbClr val="569CD6"/>
                </a:solidFill>
                <a:latin typeface="Menlo" panose="020B0609030804020204" pitchFamily="49" charset="0"/>
              </a:rPr>
              <a:t>}</a:t>
            </a:r>
            <a:r>
              <a:rPr lang="en-US" dirty="0">
                <a:solidFill>
                  <a:srgbClr val="808080"/>
                </a:solidFill>
                <a:latin typeface="Menlo" panose="020B0609030804020204" pitchFamily="49" charset="0"/>
              </a:rPr>
              <a:t>&gt;</a:t>
            </a:r>
            <a:endParaRPr lang="en-US" dirty="0">
              <a:solidFill>
                <a:srgbClr val="D4D4D4"/>
              </a:solidFill>
              <a:latin typeface="Menlo" panose="020B0609030804020204" pitchFamily="49" charset="0"/>
            </a:endParaRPr>
          </a:p>
          <a:p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               </a:t>
            </a:r>
            <a:r>
              <a:rPr lang="en-US" dirty="0">
                <a:solidFill>
                  <a:srgbClr val="808080"/>
                </a:solidFill>
                <a:latin typeface="Menlo" panose="020B0609030804020204" pitchFamily="49" charset="0"/>
              </a:rPr>
              <a:t>&lt;</a:t>
            </a:r>
            <a:r>
              <a:rPr lang="en-US" dirty="0">
                <a:solidFill>
                  <a:srgbClr val="4EC9B0"/>
                </a:solidFill>
                <a:latin typeface="Menlo" panose="020B0609030804020204" pitchFamily="49" charset="0"/>
              </a:rPr>
              <a:t>Text</a:t>
            </a:r>
            <a:r>
              <a:rPr lang="en-US" dirty="0">
                <a:solidFill>
                  <a:srgbClr val="808080"/>
                </a:solidFill>
                <a:latin typeface="Menlo" panose="020B0609030804020204" pitchFamily="49" charset="0"/>
              </a:rPr>
              <a:t>&gt;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Stats: </a:t>
            </a:r>
            <a:r>
              <a:rPr lang="en-US" dirty="0">
                <a:solidFill>
                  <a:srgbClr val="569CD6"/>
                </a:solidFill>
                <a:latin typeface="Menlo" panose="020B0609030804020204" pitchFamily="49" charset="0"/>
              </a:rPr>
              <a:t>{</a:t>
            </a:r>
            <a:r>
              <a:rPr lang="en-US" dirty="0" err="1">
                <a:solidFill>
                  <a:srgbClr val="569CD6"/>
                </a:solidFill>
                <a:latin typeface="Menlo" panose="020B0609030804020204" pitchFamily="49" charset="0"/>
              </a:rPr>
              <a:t>this</a:t>
            </a:r>
            <a:r>
              <a:rPr lang="en-US" dirty="0" err="1">
                <a:solidFill>
                  <a:srgbClr val="D4D4D4"/>
                </a:solidFill>
                <a:latin typeface="Menlo" panose="020B0609030804020204" pitchFamily="49" charset="0"/>
              </a:rPr>
              <a:t>.</a:t>
            </a:r>
            <a:r>
              <a:rPr lang="en-US" dirty="0" err="1">
                <a:solidFill>
                  <a:srgbClr val="9CDCFE"/>
                </a:solidFill>
                <a:latin typeface="Menlo" panose="020B0609030804020204" pitchFamily="49" charset="0"/>
              </a:rPr>
              <a:t>context</a:t>
            </a:r>
            <a:r>
              <a:rPr lang="en-US" dirty="0" err="1">
                <a:solidFill>
                  <a:srgbClr val="D4D4D4"/>
                </a:solidFill>
                <a:latin typeface="Menlo" panose="020B0609030804020204" pitchFamily="49" charset="0"/>
              </a:rPr>
              <a:t>.</a:t>
            </a:r>
            <a:r>
              <a:rPr lang="en-US" dirty="0" err="1">
                <a:solidFill>
                  <a:srgbClr val="9CDCFE"/>
                </a:solidFill>
                <a:latin typeface="Menlo" panose="020B0609030804020204" pitchFamily="49" charset="0"/>
              </a:rPr>
              <a:t>moves</a:t>
            </a:r>
            <a:r>
              <a:rPr lang="en-US" dirty="0">
                <a:solidFill>
                  <a:srgbClr val="569CD6"/>
                </a:solidFill>
                <a:latin typeface="Menlo" panose="020B0609030804020204" pitchFamily="49" charset="0"/>
              </a:rPr>
              <a:t>}</a:t>
            </a:r>
            <a:r>
              <a:rPr lang="en-US" dirty="0">
                <a:solidFill>
                  <a:srgbClr val="808080"/>
                </a:solidFill>
                <a:latin typeface="Menlo" panose="020B0609030804020204" pitchFamily="49" charset="0"/>
              </a:rPr>
              <a:t>&lt;/</a:t>
            </a:r>
            <a:r>
              <a:rPr lang="en-US" dirty="0">
                <a:solidFill>
                  <a:srgbClr val="4EC9B0"/>
                </a:solidFill>
                <a:latin typeface="Menlo" panose="020B0609030804020204" pitchFamily="49" charset="0"/>
              </a:rPr>
              <a:t>Text</a:t>
            </a:r>
            <a:r>
              <a:rPr lang="en-US" dirty="0">
                <a:solidFill>
                  <a:srgbClr val="808080"/>
                </a:solidFill>
                <a:latin typeface="Menlo" panose="020B0609030804020204" pitchFamily="49" charset="0"/>
              </a:rPr>
              <a:t>&gt;</a:t>
            </a:r>
            <a:endParaRPr lang="en-US" dirty="0">
              <a:solidFill>
                <a:srgbClr val="D4D4D4"/>
              </a:solidFill>
              <a:latin typeface="Menlo" panose="020B0609030804020204" pitchFamily="49" charset="0"/>
            </a:endParaRPr>
          </a:p>
          <a:p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           </a:t>
            </a:r>
            <a:r>
              <a:rPr lang="en-US" dirty="0">
                <a:solidFill>
                  <a:srgbClr val="808080"/>
                </a:solidFill>
                <a:latin typeface="Menlo" panose="020B0609030804020204" pitchFamily="49" charset="0"/>
              </a:rPr>
              <a:t>&lt;/</a:t>
            </a:r>
            <a:r>
              <a:rPr lang="en-US" dirty="0">
                <a:solidFill>
                  <a:srgbClr val="4EC9B0"/>
                </a:solidFill>
                <a:latin typeface="Menlo" panose="020B0609030804020204" pitchFamily="49" charset="0"/>
              </a:rPr>
              <a:t>View</a:t>
            </a:r>
            <a:r>
              <a:rPr lang="en-US" dirty="0">
                <a:solidFill>
                  <a:srgbClr val="808080"/>
                </a:solidFill>
                <a:latin typeface="Menlo" panose="020B0609030804020204" pitchFamily="49" charset="0"/>
              </a:rPr>
              <a:t>&gt;</a:t>
            </a:r>
            <a:endParaRPr lang="en-US" dirty="0">
              <a:solidFill>
                <a:srgbClr val="D4D4D4"/>
              </a:solidFill>
              <a:latin typeface="Menlo" panose="020B0609030804020204" pitchFamily="49" charset="0"/>
            </a:endParaRPr>
          </a:p>
          <a:p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       );</a:t>
            </a:r>
          </a:p>
          <a:p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   }</a:t>
            </a:r>
          </a:p>
          <a:p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}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04613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0E0E5E-37C7-AE4A-B476-5EBC4AF7DD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1363" y="452718"/>
            <a:ext cx="9404723" cy="1400530"/>
          </a:xfrm>
        </p:spPr>
        <p:txBody>
          <a:bodyPr/>
          <a:lstStyle/>
          <a:p>
            <a:r>
              <a:rPr lang="en-US" dirty="0"/>
              <a:t>React N Class/</a:t>
            </a:r>
            <a:r>
              <a:rPr lang="en-US" dirty="0" err="1"/>
              <a:t>Func</a:t>
            </a:r>
            <a:r>
              <a:rPr lang="en-US" dirty="0"/>
              <a:t> – Context API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622FC4-9EEB-A44E-B39D-FF59CB9C62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Mutating context from child components</a:t>
            </a:r>
          </a:p>
          <a:p>
            <a:pPr lvl="1"/>
            <a:r>
              <a:rPr lang="en-US" dirty="0"/>
              <a:t>Include methods for updating the state in the Context object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A5C82E-5DF1-C842-9133-DA29C5B68A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14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9D27261-21C8-1C41-9EAB-51DE7955AA4A}"/>
              </a:ext>
            </a:extLst>
          </p:cNvPr>
          <p:cNvSpPr txBox="1"/>
          <p:nvPr/>
        </p:nvSpPr>
        <p:spPr>
          <a:xfrm>
            <a:off x="2669720" y="3172570"/>
            <a:ext cx="9233384" cy="286232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586C0"/>
                </a:solidFill>
                <a:latin typeface="Menlo" panose="020B0609030804020204" pitchFamily="49" charset="0"/>
              </a:rPr>
              <a:t>export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</a:t>
            </a:r>
            <a:r>
              <a:rPr lang="en-US" dirty="0">
                <a:solidFill>
                  <a:srgbClr val="569CD6"/>
                </a:solidFill>
                <a:latin typeface="Menlo" panose="020B0609030804020204" pitchFamily="49" charset="0"/>
              </a:rPr>
              <a:t>interface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</a:t>
            </a:r>
            <a:r>
              <a:rPr lang="en-US" dirty="0" err="1">
                <a:solidFill>
                  <a:srgbClr val="4EC9B0"/>
                </a:solidFill>
                <a:latin typeface="Menlo" panose="020B0609030804020204" pitchFamily="49" charset="0"/>
              </a:rPr>
              <a:t>IAppContext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{</a:t>
            </a:r>
          </a:p>
          <a:p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   </a:t>
            </a:r>
            <a:r>
              <a:rPr lang="en-US" dirty="0">
                <a:solidFill>
                  <a:srgbClr val="9CDCFE"/>
                </a:solidFill>
                <a:latin typeface="Menlo" panose="020B0609030804020204" pitchFamily="49" charset="0"/>
              </a:rPr>
              <a:t>moves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: </a:t>
            </a:r>
            <a:r>
              <a:rPr lang="en-US" dirty="0">
                <a:solidFill>
                  <a:srgbClr val="4EC9B0"/>
                </a:solidFill>
                <a:latin typeface="Menlo" panose="020B0609030804020204" pitchFamily="49" charset="0"/>
              </a:rPr>
              <a:t>number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,</a:t>
            </a:r>
          </a:p>
          <a:p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   </a:t>
            </a:r>
            <a:r>
              <a:rPr lang="en-US" dirty="0" err="1">
                <a:solidFill>
                  <a:srgbClr val="DCDCAA"/>
                </a:solidFill>
                <a:latin typeface="Menlo" panose="020B0609030804020204" pitchFamily="49" charset="0"/>
              </a:rPr>
              <a:t>changeMoves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: (</a:t>
            </a:r>
            <a:r>
              <a:rPr lang="en-US" dirty="0">
                <a:solidFill>
                  <a:srgbClr val="9CDCFE"/>
                </a:solidFill>
                <a:latin typeface="Menlo" panose="020B0609030804020204" pitchFamily="49" charset="0"/>
              </a:rPr>
              <a:t>amount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: </a:t>
            </a:r>
            <a:r>
              <a:rPr lang="en-US" dirty="0">
                <a:solidFill>
                  <a:srgbClr val="4EC9B0"/>
                </a:solidFill>
                <a:latin typeface="Menlo" panose="020B0609030804020204" pitchFamily="49" charset="0"/>
              </a:rPr>
              <a:t>number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) </a:t>
            </a:r>
            <a:r>
              <a:rPr lang="en-US" dirty="0">
                <a:solidFill>
                  <a:srgbClr val="569CD6"/>
                </a:solidFill>
                <a:latin typeface="Menlo" panose="020B0609030804020204" pitchFamily="49" charset="0"/>
              </a:rPr>
              <a:t>=&gt;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</a:t>
            </a:r>
            <a:r>
              <a:rPr lang="en-US" dirty="0">
                <a:solidFill>
                  <a:srgbClr val="4EC9B0"/>
                </a:solidFill>
                <a:latin typeface="Menlo" panose="020B0609030804020204" pitchFamily="49" charset="0"/>
              </a:rPr>
              <a:t>void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,</a:t>
            </a:r>
          </a:p>
          <a:p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   </a:t>
            </a:r>
            <a:r>
              <a:rPr lang="en-US" dirty="0" err="1">
                <a:solidFill>
                  <a:srgbClr val="DCDCAA"/>
                </a:solidFill>
                <a:latin typeface="Menlo" panose="020B0609030804020204" pitchFamily="49" charset="0"/>
              </a:rPr>
              <a:t>setMoves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: (</a:t>
            </a:r>
            <a:r>
              <a:rPr lang="en-US" dirty="0">
                <a:solidFill>
                  <a:srgbClr val="9CDCFE"/>
                </a:solidFill>
                <a:latin typeface="Menlo" panose="020B0609030804020204" pitchFamily="49" charset="0"/>
              </a:rPr>
              <a:t>amount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: </a:t>
            </a:r>
            <a:r>
              <a:rPr lang="en-US" dirty="0">
                <a:solidFill>
                  <a:srgbClr val="4EC9B0"/>
                </a:solidFill>
                <a:latin typeface="Menlo" panose="020B0609030804020204" pitchFamily="49" charset="0"/>
              </a:rPr>
              <a:t>number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) </a:t>
            </a:r>
            <a:r>
              <a:rPr lang="en-US" dirty="0">
                <a:solidFill>
                  <a:srgbClr val="569CD6"/>
                </a:solidFill>
                <a:latin typeface="Menlo" panose="020B0609030804020204" pitchFamily="49" charset="0"/>
              </a:rPr>
              <a:t>=&gt;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</a:t>
            </a:r>
            <a:r>
              <a:rPr lang="en-US" dirty="0">
                <a:solidFill>
                  <a:srgbClr val="4EC9B0"/>
                </a:solidFill>
                <a:latin typeface="Menlo" panose="020B0609030804020204" pitchFamily="49" charset="0"/>
              </a:rPr>
              <a:t>void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,</a:t>
            </a:r>
          </a:p>
          <a:p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}</a:t>
            </a:r>
          </a:p>
          <a:p>
            <a:b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</a:br>
            <a:r>
              <a:rPr lang="en-US" dirty="0">
                <a:solidFill>
                  <a:srgbClr val="C586C0"/>
                </a:solidFill>
                <a:latin typeface="Menlo" panose="020B0609030804020204" pitchFamily="49" charset="0"/>
              </a:rPr>
              <a:t>export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</a:t>
            </a:r>
            <a:r>
              <a:rPr lang="en-US" dirty="0">
                <a:solidFill>
                  <a:srgbClr val="569CD6"/>
                </a:solidFill>
                <a:latin typeface="Menlo" panose="020B0609030804020204" pitchFamily="49" charset="0"/>
              </a:rPr>
              <a:t>const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</a:t>
            </a:r>
            <a:r>
              <a:rPr lang="en-US" dirty="0" err="1">
                <a:solidFill>
                  <a:srgbClr val="9CDCFE"/>
                </a:solidFill>
                <a:latin typeface="Menlo" panose="020B0609030804020204" pitchFamily="49" charset="0"/>
              </a:rPr>
              <a:t>AppContext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= </a:t>
            </a:r>
            <a:r>
              <a:rPr lang="en-US" dirty="0" err="1">
                <a:solidFill>
                  <a:srgbClr val="9CDCFE"/>
                </a:solidFill>
                <a:latin typeface="Menlo" panose="020B0609030804020204" pitchFamily="49" charset="0"/>
              </a:rPr>
              <a:t>React</a:t>
            </a:r>
            <a:r>
              <a:rPr lang="en-US" dirty="0" err="1">
                <a:solidFill>
                  <a:srgbClr val="D4D4D4"/>
                </a:solidFill>
                <a:latin typeface="Menlo" panose="020B0609030804020204" pitchFamily="49" charset="0"/>
              </a:rPr>
              <a:t>.</a:t>
            </a:r>
            <a:r>
              <a:rPr lang="en-US" dirty="0" err="1">
                <a:solidFill>
                  <a:srgbClr val="DCDCAA"/>
                </a:solidFill>
                <a:latin typeface="Menlo" panose="020B0609030804020204" pitchFamily="49" charset="0"/>
              </a:rPr>
              <a:t>createContext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&lt;</a:t>
            </a:r>
            <a:r>
              <a:rPr lang="en-US" dirty="0" err="1">
                <a:solidFill>
                  <a:srgbClr val="4EC9B0"/>
                </a:solidFill>
                <a:latin typeface="Menlo" panose="020B0609030804020204" pitchFamily="49" charset="0"/>
              </a:rPr>
              <a:t>IAppContext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&gt;(</a:t>
            </a:r>
          </a:p>
          <a:p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   </a:t>
            </a:r>
            <a:r>
              <a:rPr lang="en-US" dirty="0">
                <a:solidFill>
                  <a:srgbClr val="569CD6"/>
                </a:solidFill>
                <a:latin typeface="Menlo" panose="020B0609030804020204" pitchFamily="49" charset="0"/>
              </a:rPr>
              <a:t>null</a:t>
            </a:r>
            <a:endParaRPr lang="en-US" dirty="0">
              <a:solidFill>
                <a:srgbClr val="D4D4D4"/>
              </a:solidFill>
              <a:latin typeface="Menlo" panose="020B0609030804020204" pitchFamily="49" charset="0"/>
            </a:endParaRPr>
          </a:p>
          <a:p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);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96904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BD8DF0-5F8C-BC4B-A654-229D6CE03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React N Class/</a:t>
            </a:r>
            <a:r>
              <a:rPr lang="en-US" dirty="0" err="1"/>
              <a:t>Func</a:t>
            </a:r>
            <a:r>
              <a:rPr lang="en-US" dirty="0"/>
              <a:t> – Context API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DEDF81-C050-8B4A-9F10-EAF1F75C25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BF3E36-CB1F-5842-83D8-3ED00039C0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15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FAAFD9E-DF16-664F-A682-B078165BF064}"/>
              </a:ext>
            </a:extLst>
          </p:cNvPr>
          <p:cNvSpPr txBox="1"/>
          <p:nvPr/>
        </p:nvSpPr>
        <p:spPr>
          <a:xfrm>
            <a:off x="1" y="1225689"/>
            <a:ext cx="12191999" cy="563231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586C0"/>
                </a:solidFill>
                <a:latin typeface="Menlo" panose="020B0609030804020204" pitchFamily="49" charset="0"/>
              </a:rPr>
              <a:t>export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</a:t>
            </a:r>
            <a:r>
              <a:rPr lang="en-US" dirty="0">
                <a:solidFill>
                  <a:srgbClr val="569CD6"/>
                </a:solidFill>
                <a:latin typeface="Menlo" panose="020B0609030804020204" pitchFamily="49" charset="0"/>
              </a:rPr>
              <a:t>interface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</a:t>
            </a:r>
            <a:r>
              <a:rPr lang="en-US" dirty="0">
                <a:solidFill>
                  <a:srgbClr val="4EC9B0"/>
                </a:solidFill>
                <a:latin typeface="Menlo" panose="020B0609030804020204" pitchFamily="49" charset="0"/>
              </a:rPr>
              <a:t>State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</a:t>
            </a:r>
            <a:r>
              <a:rPr lang="en-US" dirty="0">
                <a:solidFill>
                  <a:srgbClr val="569CD6"/>
                </a:solidFill>
                <a:latin typeface="Menlo" panose="020B0609030804020204" pitchFamily="49" charset="0"/>
              </a:rPr>
              <a:t>extends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</a:t>
            </a:r>
            <a:r>
              <a:rPr lang="en-US" dirty="0" err="1">
                <a:solidFill>
                  <a:srgbClr val="4EC9B0"/>
                </a:solidFill>
                <a:latin typeface="Menlo" panose="020B0609030804020204" pitchFamily="49" charset="0"/>
              </a:rPr>
              <a:t>IAppContext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{}</a:t>
            </a:r>
          </a:p>
          <a:p>
            <a:r>
              <a:rPr lang="en-US" dirty="0">
                <a:solidFill>
                  <a:srgbClr val="569CD6"/>
                </a:solidFill>
                <a:latin typeface="Menlo" panose="020B0609030804020204" pitchFamily="49" charset="0"/>
              </a:rPr>
              <a:t>class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</a:t>
            </a:r>
            <a:r>
              <a:rPr lang="en-US" dirty="0">
                <a:solidFill>
                  <a:srgbClr val="4EC9B0"/>
                </a:solidFill>
                <a:latin typeface="Menlo" panose="020B0609030804020204" pitchFamily="49" charset="0"/>
              </a:rPr>
              <a:t>App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</a:t>
            </a:r>
            <a:r>
              <a:rPr lang="en-US" dirty="0">
                <a:solidFill>
                  <a:srgbClr val="569CD6"/>
                </a:solidFill>
                <a:latin typeface="Menlo" panose="020B0609030804020204" pitchFamily="49" charset="0"/>
              </a:rPr>
              <a:t>extends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</a:t>
            </a:r>
            <a:r>
              <a:rPr lang="en-US" dirty="0" err="1">
                <a:solidFill>
                  <a:srgbClr val="4EC9B0"/>
                </a:solidFill>
                <a:latin typeface="Menlo" panose="020B0609030804020204" pitchFamily="49" charset="0"/>
              </a:rPr>
              <a:t>React</a:t>
            </a:r>
            <a:r>
              <a:rPr lang="en-US" dirty="0" err="1">
                <a:solidFill>
                  <a:srgbClr val="D4D4D4"/>
                </a:solidFill>
                <a:latin typeface="Menlo" panose="020B0609030804020204" pitchFamily="49" charset="0"/>
              </a:rPr>
              <a:t>.</a:t>
            </a:r>
            <a:r>
              <a:rPr lang="en-US" dirty="0" err="1">
                <a:solidFill>
                  <a:srgbClr val="4EC9B0"/>
                </a:solidFill>
                <a:latin typeface="Menlo" panose="020B0609030804020204" pitchFamily="49" charset="0"/>
              </a:rPr>
              <a:t>Component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&lt;</a:t>
            </a:r>
            <a:r>
              <a:rPr lang="en-US" dirty="0">
                <a:solidFill>
                  <a:srgbClr val="4EC9B0"/>
                </a:solidFill>
                <a:latin typeface="Menlo" panose="020B0609030804020204" pitchFamily="49" charset="0"/>
              </a:rPr>
              <a:t>Props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, </a:t>
            </a:r>
            <a:r>
              <a:rPr lang="en-US" dirty="0">
                <a:solidFill>
                  <a:srgbClr val="4EC9B0"/>
                </a:solidFill>
                <a:latin typeface="Menlo" panose="020B0609030804020204" pitchFamily="49" charset="0"/>
              </a:rPr>
              <a:t>State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&gt;{</a:t>
            </a:r>
          </a:p>
          <a:p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 </a:t>
            </a:r>
            <a:r>
              <a:rPr lang="en-US" dirty="0">
                <a:solidFill>
                  <a:srgbClr val="569CD6"/>
                </a:solidFill>
                <a:latin typeface="Menlo" panose="020B0609030804020204" pitchFamily="49" charset="0"/>
              </a:rPr>
              <a:t>constructor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(</a:t>
            </a:r>
            <a:r>
              <a:rPr lang="en-US" dirty="0">
                <a:solidFill>
                  <a:srgbClr val="9CDCFE"/>
                </a:solidFill>
                <a:latin typeface="Menlo" panose="020B0609030804020204" pitchFamily="49" charset="0"/>
              </a:rPr>
              <a:t>props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) {</a:t>
            </a:r>
          </a:p>
          <a:p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   </a:t>
            </a:r>
            <a:r>
              <a:rPr lang="en-US" dirty="0">
                <a:solidFill>
                  <a:srgbClr val="569CD6"/>
                </a:solidFill>
                <a:latin typeface="Menlo" panose="020B0609030804020204" pitchFamily="49" charset="0"/>
              </a:rPr>
              <a:t>super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(</a:t>
            </a:r>
            <a:r>
              <a:rPr lang="en-US" dirty="0">
                <a:solidFill>
                  <a:srgbClr val="9CDCFE"/>
                </a:solidFill>
                <a:latin typeface="Menlo" panose="020B0609030804020204" pitchFamily="49" charset="0"/>
              </a:rPr>
              <a:t>props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);</a:t>
            </a:r>
          </a:p>
          <a:p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   </a:t>
            </a:r>
            <a:r>
              <a:rPr lang="en-US" dirty="0" err="1">
                <a:solidFill>
                  <a:srgbClr val="569CD6"/>
                </a:solidFill>
                <a:latin typeface="Menlo" panose="020B0609030804020204" pitchFamily="49" charset="0"/>
              </a:rPr>
              <a:t>this</a:t>
            </a:r>
            <a:r>
              <a:rPr lang="en-US" dirty="0" err="1">
                <a:solidFill>
                  <a:srgbClr val="D4D4D4"/>
                </a:solidFill>
                <a:latin typeface="Menlo" panose="020B0609030804020204" pitchFamily="49" charset="0"/>
              </a:rPr>
              <a:t>.</a:t>
            </a:r>
            <a:r>
              <a:rPr lang="en-US" dirty="0" err="1">
                <a:solidFill>
                  <a:srgbClr val="9CDCFE"/>
                </a:solidFill>
                <a:latin typeface="Menlo" panose="020B0609030804020204" pitchFamily="49" charset="0"/>
              </a:rPr>
              <a:t>state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= {</a:t>
            </a:r>
          </a:p>
          <a:p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     </a:t>
            </a:r>
            <a:r>
              <a:rPr lang="en-US" dirty="0">
                <a:solidFill>
                  <a:srgbClr val="9CDCFE"/>
                </a:solidFill>
                <a:latin typeface="Menlo" panose="020B0609030804020204" pitchFamily="49" charset="0"/>
              </a:rPr>
              <a:t>moves: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</a:t>
            </a:r>
            <a:r>
              <a:rPr lang="en-US" dirty="0">
                <a:solidFill>
                  <a:srgbClr val="B5CEA8"/>
                </a:solidFill>
                <a:latin typeface="Menlo" panose="020B0609030804020204" pitchFamily="49" charset="0"/>
              </a:rPr>
              <a:t>0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,</a:t>
            </a:r>
          </a:p>
          <a:p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     </a:t>
            </a:r>
            <a:r>
              <a:rPr lang="en-US" dirty="0" err="1">
                <a:solidFill>
                  <a:srgbClr val="9CDCFE"/>
                </a:solidFill>
                <a:latin typeface="Menlo" panose="020B0609030804020204" pitchFamily="49" charset="0"/>
              </a:rPr>
              <a:t>changeMoves</a:t>
            </a:r>
            <a:r>
              <a:rPr lang="en-US" dirty="0">
                <a:solidFill>
                  <a:srgbClr val="9CDCFE"/>
                </a:solidFill>
                <a:latin typeface="Menlo" panose="020B0609030804020204" pitchFamily="49" charset="0"/>
              </a:rPr>
              <a:t>: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</a:t>
            </a:r>
            <a:r>
              <a:rPr lang="en-US" dirty="0" err="1">
                <a:solidFill>
                  <a:srgbClr val="569CD6"/>
                </a:solidFill>
                <a:latin typeface="Menlo" panose="020B0609030804020204" pitchFamily="49" charset="0"/>
              </a:rPr>
              <a:t>this</a:t>
            </a:r>
            <a:r>
              <a:rPr lang="en-US" dirty="0" err="1">
                <a:solidFill>
                  <a:srgbClr val="D4D4D4"/>
                </a:solidFill>
                <a:latin typeface="Menlo" panose="020B0609030804020204" pitchFamily="49" charset="0"/>
              </a:rPr>
              <a:t>.</a:t>
            </a:r>
            <a:r>
              <a:rPr lang="en-US" dirty="0" err="1">
                <a:solidFill>
                  <a:srgbClr val="9CDCFE"/>
                </a:solidFill>
                <a:latin typeface="Menlo" panose="020B0609030804020204" pitchFamily="49" charset="0"/>
              </a:rPr>
              <a:t>changeMoves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,</a:t>
            </a:r>
          </a:p>
          <a:p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     </a:t>
            </a:r>
            <a:r>
              <a:rPr lang="en-US" dirty="0" err="1">
                <a:solidFill>
                  <a:srgbClr val="9CDCFE"/>
                </a:solidFill>
                <a:latin typeface="Menlo" panose="020B0609030804020204" pitchFamily="49" charset="0"/>
              </a:rPr>
              <a:t>setMoves</a:t>
            </a:r>
            <a:r>
              <a:rPr lang="en-US" dirty="0">
                <a:solidFill>
                  <a:srgbClr val="9CDCFE"/>
                </a:solidFill>
                <a:latin typeface="Menlo" panose="020B0609030804020204" pitchFamily="49" charset="0"/>
              </a:rPr>
              <a:t>: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</a:t>
            </a:r>
            <a:r>
              <a:rPr lang="en-US" dirty="0" err="1">
                <a:solidFill>
                  <a:srgbClr val="569CD6"/>
                </a:solidFill>
                <a:latin typeface="Menlo" panose="020B0609030804020204" pitchFamily="49" charset="0"/>
              </a:rPr>
              <a:t>this</a:t>
            </a:r>
            <a:r>
              <a:rPr lang="en-US" dirty="0" err="1">
                <a:solidFill>
                  <a:srgbClr val="D4D4D4"/>
                </a:solidFill>
                <a:latin typeface="Menlo" panose="020B0609030804020204" pitchFamily="49" charset="0"/>
              </a:rPr>
              <a:t>.</a:t>
            </a:r>
            <a:r>
              <a:rPr lang="en-US" dirty="0" err="1">
                <a:solidFill>
                  <a:srgbClr val="9CDCFE"/>
                </a:solidFill>
                <a:latin typeface="Menlo" panose="020B0609030804020204" pitchFamily="49" charset="0"/>
              </a:rPr>
              <a:t>setMoves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,</a:t>
            </a:r>
          </a:p>
          <a:p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   }</a:t>
            </a:r>
          </a:p>
          <a:p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 }</a:t>
            </a:r>
          </a:p>
          <a:p>
            <a:b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</a:b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 </a:t>
            </a:r>
            <a:r>
              <a:rPr lang="en-US" dirty="0" err="1">
                <a:solidFill>
                  <a:srgbClr val="DCDCAA"/>
                </a:solidFill>
                <a:latin typeface="Menlo" panose="020B0609030804020204" pitchFamily="49" charset="0"/>
              </a:rPr>
              <a:t>changeMoves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= (</a:t>
            </a:r>
            <a:r>
              <a:rPr lang="en-US" dirty="0">
                <a:solidFill>
                  <a:srgbClr val="9CDCFE"/>
                </a:solidFill>
                <a:latin typeface="Menlo" panose="020B0609030804020204" pitchFamily="49" charset="0"/>
              </a:rPr>
              <a:t>amount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: </a:t>
            </a:r>
            <a:r>
              <a:rPr lang="en-US" dirty="0">
                <a:solidFill>
                  <a:srgbClr val="4EC9B0"/>
                </a:solidFill>
                <a:latin typeface="Menlo" panose="020B0609030804020204" pitchFamily="49" charset="0"/>
              </a:rPr>
              <a:t>number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) </a:t>
            </a:r>
            <a:r>
              <a:rPr lang="en-US" dirty="0">
                <a:solidFill>
                  <a:srgbClr val="569CD6"/>
                </a:solidFill>
                <a:latin typeface="Menlo" panose="020B0609030804020204" pitchFamily="49" charset="0"/>
              </a:rPr>
              <a:t>=&gt;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{</a:t>
            </a:r>
          </a:p>
          <a:p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    </a:t>
            </a:r>
            <a:r>
              <a:rPr lang="en-US" dirty="0" err="1">
                <a:solidFill>
                  <a:srgbClr val="569CD6"/>
                </a:solidFill>
                <a:latin typeface="Menlo" panose="020B0609030804020204" pitchFamily="49" charset="0"/>
              </a:rPr>
              <a:t>this</a:t>
            </a:r>
            <a:r>
              <a:rPr lang="en-US" dirty="0" err="1">
                <a:solidFill>
                  <a:srgbClr val="D4D4D4"/>
                </a:solidFill>
                <a:latin typeface="Menlo" panose="020B0609030804020204" pitchFamily="49" charset="0"/>
              </a:rPr>
              <a:t>.</a:t>
            </a:r>
            <a:r>
              <a:rPr lang="en-US" dirty="0" err="1">
                <a:solidFill>
                  <a:srgbClr val="DCDCAA"/>
                </a:solidFill>
                <a:latin typeface="Menlo" panose="020B0609030804020204" pitchFamily="49" charset="0"/>
              </a:rPr>
              <a:t>setState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({ </a:t>
            </a:r>
            <a:r>
              <a:rPr lang="en-US" dirty="0">
                <a:solidFill>
                  <a:srgbClr val="9CDCFE"/>
                </a:solidFill>
                <a:latin typeface="Menlo" panose="020B0609030804020204" pitchFamily="49" charset="0"/>
              </a:rPr>
              <a:t>moves: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</a:t>
            </a:r>
            <a:r>
              <a:rPr lang="en-US" dirty="0" err="1">
                <a:solidFill>
                  <a:srgbClr val="569CD6"/>
                </a:solidFill>
                <a:latin typeface="Menlo" panose="020B0609030804020204" pitchFamily="49" charset="0"/>
              </a:rPr>
              <a:t>this</a:t>
            </a:r>
            <a:r>
              <a:rPr lang="en-US" dirty="0" err="1">
                <a:solidFill>
                  <a:srgbClr val="D4D4D4"/>
                </a:solidFill>
                <a:latin typeface="Menlo" panose="020B0609030804020204" pitchFamily="49" charset="0"/>
              </a:rPr>
              <a:t>.</a:t>
            </a:r>
            <a:r>
              <a:rPr lang="en-US" dirty="0" err="1">
                <a:solidFill>
                  <a:srgbClr val="9CDCFE"/>
                </a:solidFill>
                <a:latin typeface="Menlo" panose="020B0609030804020204" pitchFamily="49" charset="0"/>
              </a:rPr>
              <a:t>state</a:t>
            </a:r>
            <a:r>
              <a:rPr lang="en-US" dirty="0" err="1">
                <a:solidFill>
                  <a:srgbClr val="D4D4D4"/>
                </a:solidFill>
                <a:latin typeface="Menlo" panose="020B0609030804020204" pitchFamily="49" charset="0"/>
              </a:rPr>
              <a:t>.</a:t>
            </a:r>
            <a:r>
              <a:rPr lang="en-US" dirty="0" err="1">
                <a:solidFill>
                  <a:srgbClr val="9CDCFE"/>
                </a:solidFill>
                <a:latin typeface="Menlo" panose="020B0609030804020204" pitchFamily="49" charset="0"/>
              </a:rPr>
              <a:t>moves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+ </a:t>
            </a:r>
            <a:r>
              <a:rPr lang="en-US" dirty="0">
                <a:solidFill>
                  <a:srgbClr val="9CDCFE"/>
                </a:solidFill>
                <a:latin typeface="Menlo" panose="020B0609030804020204" pitchFamily="49" charset="0"/>
              </a:rPr>
              <a:t>amount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});</a:t>
            </a:r>
          </a:p>
          <a:p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 }</a:t>
            </a:r>
          </a:p>
          <a:p>
            <a:b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</a:b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 </a:t>
            </a:r>
            <a:r>
              <a:rPr lang="en-US" dirty="0" err="1">
                <a:solidFill>
                  <a:srgbClr val="DCDCAA"/>
                </a:solidFill>
                <a:latin typeface="Menlo" panose="020B0609030804020204" pitchFamily="49" charset="0"/>
              </a:rPr>
              <a:t>setMoves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= (</a:t>
            </a:r>
            <a:r>
              <a:rPr lang="en-US" dirty="0">
                <a:solidFill>
                  <a:srgbClr val="9CDCFE"/>
                </a:solidFill>
                <a:latin typeface="Menlo" panose="020B0609030804020204" pitchFamily="49" charset="0"/>
              </a:rPr>
              <a:t>amount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: </a:t>
            </a:r>
            <a:r>
              <a:rPr lang="en-US" dirty="0">
                <a:solidFill>
                  <a:srgbClr val="4EC9B0"/>
                </a:solidFill>
                <a:latin typeface="Menlo" panose="020B0609030804020204" pitchFamily="49" charset="0"/>
              </a:rPr>
              <a:t>number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) </a:t>
            </a:r>
            <a:r>
              <a:rPr lang="en-US" dirty="0">
                <a:solidFill>
                  <a:srgbClr val="569CD6"/>
                </a:solidFill>
                <a:latin typeface="Menlo" panose="020B0609030804020204" pitchFamily="49" charset="0"/>
              </a:rPr>
              <a:t>=&gt;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{ </a:t>
            </a:r>
            <a:r>
              <a:rPr lang="en-US" dirty="0" err="1">
                <a:solidFill>
                  <a:srgbClr val="569CD6"/>
                </a:solidFill>
                <a:latin typeface="Menlo" panose="020B0609030804020204" pitchFamily="49" charset="0"/>
              </a:rPr>
              <a:t>this</a:t>
            </a:r>
            <a:r>
              <a:rPr lang="en-US" dirty="0" err="1">
                <a:solidFill>
                  <a:srgbClr val="D4D4D4"/>
                </a:solidFill>
                <a:latin typeface="Menlo" panose="020B0609030804020204" pitchFamily="49" charset="0"/>
              </a:rPr>
              <a:t>.</a:t>
            </a:r>
            <a:r>
              <a:rPr lang="en-US" dirty="0" err="1">
                <a:solidFill>
                  <a:srgbClr val="DCDCAA"/>
                </a:solidFill>
                <a:latin typeface="Menlo" panose="020B0609030804020204" pitchFamily="49" charset="0"/>
              </a:rPr>
              <a:t>setState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({ </a:t>
            </a:r>
            <a:r>
              <a:rPr lang="en-US" dirty="0">
                <a:solidFill>
                  <a:srgbClr val="9CDCFE"/>
                </a:solidFill>
                <a:latin typeface="Menlo" panose="020B0609030804020204" pitchFamily="49" charset="0"/>
              </a:rPr>
              <a:t>moves: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</a:t>
            </a:r>
            <a:r>
              <a:rPr lang="en-US" dirty="0">
                <a:solidFill>
                  <a:srgbClr val="9CDCFE"/>
                </a:solidFill>
                <a:latin typeface="Menlo" panose="020B0609030804020204" pitchFamily="49" charset="0"/>
              </a:rPr>
              <a:t>amount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}); }</a:t>
            </a:r>
          </a:p>
          <a:p>
            <a:b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</a:b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 </a:t>
            </a:r>
            <a:r>
              <a:rPr lang="en-US" dirty="0">
                <a:solidFill>
                  <a:srgbClr val="DCDCAA"/>
                </a:solidFill>
                <a:latin typeface="Menlo" panose="020B0609030804020204" pitchFamily="49" charset="0"/>
              </a:rPr>
              <a:t>render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() {</a:t>
            </a:r>
          </a:p>
          <a:p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   </a:t>
            </a:r>
            <a:r>
              <a:rPr lang="en-US" dirty="0">
                <a:solidFill>
                  <a:srgbClr val="C586C0"/>
                </a:solidFill>
                <a:latin typeface="Menlo" panose="020B0609030804020204" pitchFamily="49" charset="0"/>
              </a:rPr>
              <a:t>return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(</a:t>
            </a:r>
          </a:p>
          <a:p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     </a:t>
            </a:r>
            <a:r>
              <a:rPr lang="en-US" dirty="0">
                <a:solidFill>
                  <a:srgbClr val="808080"/>
                </a:solidFill>
                <a:latin typeface="Menlo" panose="020B0609030804020204" pitchFamily="49" charset="0"/>
              </a:rPr>
              <a:t>&lt;</a:t>
            </a:r>
            <a:r>
              <a:rPr lang="en-US" dirty="0" err="1">
                <a:solidFill>
                  <a:srgbClr val="4EC9B0"/>
                </a:solidFill>
                <a:latin typeface="Menlo" panose="020B0609030804020204" pitchFamily="49" charset="0"/>
              </a:rPr>
              <a:t>AppContextProvider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</a:t>
            </a:r>
            <a:r>
              <a:rPr lang="en-US" dirty="0">
                <a:solidFill>
                  <a:srgbClr val="9CDCFE"/>
                </a:solidFill>
                <a:latin typeface="Menlo" panose="020B0609030804020204" pitchFamily="49" charset="0"/>
              </a:rPr>
              <a:t>value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=</a:t>
            </a:r>
            <a:r>
              <a:rPr lang="en-US" dirty="0">
                <a:solidFill>
                  <a:srgbClr val="569CD6"/>
                </a:solidFill>
                <a:latin typeface="Menlo" panose="020B0609030804020204" pitchFamily="49" charset="0"/>
              </a:rPr>
              <a:t>{</a:t>
            </a:r>
            <a:r>
              <a:rPr lang="en-US" dirty="0" err="1">
                <a:solidFill>
                  <a:srgbClr val="569CD6"/>
                </a:solidFill>
                <a:latin typeface="Menlo" panose="020B0609030804020204" pitchFamily="49" charset="0"/>
              </a:rPr>
              <a:t>this</a:t>
            </a:r>
            <a:r>
              <a:rPr lang="en-US" dirty="0" err="1">
                <a:solidFill>
                  <a:srgbClr val="D4D4D4"/>
                </a:solidFill>
                <a:latin typeface="Menlo" panose="020B0609030804020204" pitchFamily="49" charset="0"/>
              </a:rPr>
              <a:t>.</a:t>
            </a:r>
            <a:r>
              <a:rPr lang="en-US" dirty="0" err="1">
                <a:solidFill>
                  <a:srgbClr val="9CDCFE"/>
                </a:solidFill>
                <a:latin typeface="Menlo" panose="020B0609030804020204" pitchFamily="49" charset="0"/>
              </a:rPr>
              <a:t>state</a:t>
            </a:r>
            <a:r>
              <a:rPr lang="en-US" dirty="0">
                <a:solidFill>
                  <a:srgbClr val="569CD6"/>
                </a:solidFill>
                <a:latin typeface="Menlo" panose="020B0609030804020204" pitchFamily="49" charset="0"/>
              </a:rPr>
              <a:t>}</a:t>
            </a:r>
            <a:r>
              <a:rPr lang="en-US" dirty="0">
                <a:solidFill>
                  <a:srgbClr val="808080"/>
                </a:solidFill>
                <a:latin typeface="Menlo" panose="020B0609030804020204" pitchFamily="49" charset="0"/>
              </a:rPr>
              <a:t>&gt;</a:t>
            </a:r>
            <a:endParaRPr lang="en-US" dirty="0">
              <a:solidFill>
                <a:srgbClr val="D4D4D4"/>
              </a:solidFill>
              <a:latin typeface="Menlo" panose="020B060903080402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81829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0E0E5E-37C7-AE4A-B476-5EBC4AF7DD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React N – Context API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622FC4-9EEB-A44E-B39D-FF59CB9C62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Recap</a:t>
            </a:r>
          </a:p>
          <a:p>
            <a:pPr lvl="1"/>
            <a:r>
              <a:rPr lang="en-US" dirty="0"/>
              <a:t>Use </a:t>
            </a:r>
            <a:r>
              <a:rPr lang="en-US" dirty="0" err="1">
                <a:highlight>
                  <a:srgbClr val="000000"/>
                </a:highlight>
              </a:rPr>
              <a:t>ctx</a:t>
            </a:r>
            <a:r>
              <a:rPr lang="en-US" dirty="0">
                <a:highlight>
                  <a:srgbClr val="000000"/>
                </a:highlight>
              </a:rPr>
              <a:t> = </a:t>
            </a:r>
            <a:r>
              <a:rPr lang="en-US" dirty="0" err="1">
                <a:highlight>
                  <a:srgbClr val="000000"/>
                </a:highlight>
              </a:rPr>
              <a:t>React.createContext</a:t>
            </a:r>
            <a:r>
              <a:rPr lang="en-US" dirty="0">
                <a:highlight>
                  <a:srgbClr val="000000"/>
                </a:highlight>
              </a:rPr>
              <a:t>()</a:t>
            </a:r>
            <a:r>
              <a:rPr lang="en-US" dirty="0"/>
              <a:t> to create context</a:t>
            </a:r>
          </a:p>
          <a:p>
            <a:pPr lvl="1"/>
            <a:r>
              <a:rPr lang="en-US" dirty="0"/>
              <a:t>Pull </a:t>
            </a:r>
            <a:r>
              <a:rPr lang="en-US" dirty="0" err="1">
                <a:highlight>
                  <a:srgbClr val="000000"/>
                </a:highlight>
              </a:rPr>
              <a:t>ctx.Provider</a:t>
            </a:r>
            <a:r>
              <a:rPr lang="en-US" dirty="0"/>
              <a:t> and </a:t>
            </a:r>
            <a:r>
              <a:rPr lang="en-US" dirty="0" err="1">
                <a:highlight>
                  <a:srgbClr val="000000"/>
                </a:highlight>
              </a:rPr>
              <a:t>ctx.Consumer</a:t>
            </a:r>
            <a:r>
              <a:rPr lang="en-US" dirty="0"/>
              <a:t> out of </a:t>
            </a:r>
            <a:r>
              <a:rPr lang="en-US" dirty="0" err="1">
                <a:highlight>
                  <a:srgbClr val="000000"/>
                </a:highlight>
              </a:rPr>
              <a:t>ctx</a:t>
            </a:r>
            <a:endParaRPr lang="en-US" dirty="0">
              <a:highlight>
                <a:srgbClr val="000000"/>
              </a:highlight>
            </a:endParaRPr>
          </a:p>
          <a:p>
            <a:pPr lvl="1"/>
            <a:r>
              <a:rPr lang="en-US" dirty="0"/>
              <a:t>Wrap </a:t>
            </a:r>
            <a:r>
              <a:rPr lang="en-US" dirty="0">
                <a:highlight>
                  <a:srgbClr val="000000"/>
                </a:highlight>
              </a:rPr>
              <a:t>Provider</a:t>
            </a:r>
            <a:r>
              <a:rPr lang="en-US" dirty="0"/>
              <a:t> around parent component</a:t>
            </a:r>
          </a:p>
          <a:p>
            <a:pPr lvl="1"/>
            <a:r>
              <a:rPr lang="en-US" dirty="0"/>
              <a:t>Consuming – 3 alternatives</a:t>
            </a:r>
          </a:p>
          <a:p>
            <a:pPr lvl="2"/>
            <a:r>
              <a:rPr lang="en-US" dirty="0"/>
              <a:t>Wrap </a:t>
            </a:r>
            <a:r>
              <a:rPr lang="en-US" dirty="0">
                <a:highlight>
                  <a:srgbClr val="000000"/>
                </a:highlight>
              </a:rPr>
              <a:t>&lt;Consumer&gt;{</a:t>
            </a:r>
            <a:r>
              <a:rPr lang="en-US" dirty="0" err="1">
                <a:highlight>
                  <a:srgbClr val="000000"/>
                </a:highlight>
              </a:rPr>
              <a:t>ctx</a:t>
            </a:r>
            <a:r>
              <a:rPr lang="en-US" dirty="0">
                <a:highlight>
                  <a:srgbClr val="000000"/>
                </a:highlight>
              </a:rPr>
              <a:t> =&gt; &lt;&gt;&lt;/&gt;… </a:t>
            </a:r>
            <a:r>
              <a:rPr lang="en-US" dirty="0"/>
              <a:t> around context usage.  </a:t>
            </a:r>
          </a:p>
          <a:p>
            <a:pPr lvl="3"/>
            <a:r>
              <a:rPr lang="en-US" dirty="0"/>
              <a:t>Use this option, when multiple contexts are needed simultaneously</a:t>
            </a:r>
          </a:p>
          <a:p>
            <a:pPr lvl="2"/>
            <a:r>
              <a:rPr lang="en-US" dirty="0"/>
              <a:t>A class can consume with </a:t>
            </a:r>
            <a:r>
              <a:rPr lang="en-US" dirty="0">
                <a:highlight>
                  <a:srgbClr val="000000"/>
                </a:highlight>
              </a:rPr>
              <a:t>static </a:t>
            </a:r>
            <a:r>
              <a:rPr lang="en-US" dirty="0" err="1">
                <a:highlight>
                  <a:srgbClr val="000000"/>
                </a:highlight>
              </a:rPr>
              <a:t>contextType</a:t>
            </a:r>
            <a:r>
              <a:rPr lang="en-US" dirty="0">
                <a:highlight>
                  <a:srgbClr val="000000"/>
                </a:highlight>
              </a:rPr>
              <a:t> = </a:t>
            </a:r>
            <a:r>
              <a:rPr lang="en-US" dirty="0" err="1">
                <a:highlight>
                  <a:srgbClr val="000000"/>
                </a:highlight>
              </a:rPr>
              <a:t>ctx</a:t>
            </a:r>
            <a:endParaRPr lang="en-US" dirty="0">
              <a:highlight>
                <a:srgbClr val="000000"/>
              </a:highlight>
            </a:endParaRPr>
          </a:p>
          <a:p>
            <a:pPr lvl="2"/>
            <a:r>
              <a:rPr lang="en-US" dirty="0"/>
              <a:t>A functional component with </a:t>
            </a:r>
            <a:r>
              <a:rPr lang="en-US" dirty="0">
                <a:highlight>
                  <a:srgbClr val="000000"/>
                </a:highlight>
              </a:rPr>
              <a:t>const x = </a:t>
            </a:r>
            <a:r>
              <a:rPr lang="en-US" dirty="0" err="1">
                <a:highlight>
                  <a:srgbClr val="000000"/>
                </a:highlight>
              </a:rPr>
              <a:t>useContext</a:t>
            </a:r>
            <a:r>
              <a:rPr lang="en-US" dirty="0">
                <a:highlight>
                  <a:srgbClr val="000000"/>
                </a:highlight>
              </a:rPr>
              <a:t>(</a:t>
            </a:r>
            <a:r>
              <a:rPr lang="en-US" dirty="0" err="1">
                <a:highlight>
                  <a:srgbClr val="000000"/>
                </a:highlight>
              </a:rPr>
              <a:t>ctx</a:t>
            </a:r>
            <a:r>
              <a:rPr lang="en-US" dirty="0">
                <a:highlight>
                  <a:srgbClr val="000000"/>
                </a:highlight>
              </a:rPr>
              <a:t>)</a:t>
            </a:r>
          </a:p>
          <a:p>
            <a:pPr lvl="1"/>
            <a:r>
              <a:rPr lang="en-US" dirty="0"/>
              <a:t>Updating context from child component – include methods in context.</a:t>
            </a:r>
            <a:br>
              <a:rPr lang="en-US" dirty="0"/>
            </a:br>
            <a:r>
              <a:rPr lang="en-US" dirty="0"/>
              <a:t>Take care of triggering rendering updates (no deep object monitoring)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A5C82E-5DF1-C842-9133-DA29C5B68A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36768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431B2-61D4-5D46-9497-E09D438F77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39E022-BF8D-CD48-AD09-358F4ACA00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END!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B5CA4D-FA59-EC44-B6FB-444103E5B4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40863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React N Class - State</a:t>
            </a:r>
            <a:endParaRPr lang="et-E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6111" y="1424765"/>
            <a:ext cx="8946541" cy="4195481"/>
          </a:xfrm>
        </p:spPr>
        <p:txBody>
          <a:bodyPr/>
          <a:lstStyle/>
          <a:p>
            <a:r>
              <a:rPr lang="en-US" dirty="0"/>
              <a:t>Local state within component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9E5097-015A-0847-A6EB-FAE46CEAB41F}"/>
              </a:ext>
            </a:extLst>
          </p:cNvPr>
          <p:cNvSpPr txBox="1"/>
          <p:nvPr/>
        </p:nvSpPr>
        <p:spPr>
          <a:xfrm>
            <a:off x="1548586" y="2101867"/>
            <a:ext cx="10568763" cy="424731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569CD6"/>
                </a:solidFill>
                <a:latin typeface="Menlo" panose="020B0609030804020204" pitchFamily="49" charset="0"/>
              </a:rPr>
              <a:t>interface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</a:t>
            </a:r>
            <a:r>
              <a:rPr lang="en-US" dirty="0">
                <a:solidFill>
                  <a:srgbClr val="4EC9B0"/>
                </a:solidFill>
                <a:latin typeface="Menlo" panose="020B0609030804020204" pitchFamily="49" charset="0"/>
              </a:rPr>
              <a:t>State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{</a:t>
            </a:r>
          </a:p>
          <a:p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   </a:t>
            </a:r>
            <a:r>
              <a:rPr lang="en-US" dirty="0">
                <a:solidFill>
                  <a:srgbClr val="9CDCFE"/>
                </a:solidFill>
                <a:latin typeface="Menlo" panose="020B0609030804020204" pitchFamily="49" charset="0"/>
              </a:rPr>
              <a:t>level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: </a:t>
            </a:r>
            <a:r>
              <a:rPr lang="en-US" dirty="0">
                <a:solidFill>
                  <a:srgbClr val="4EC9B0"/>
                </a:solidFill>
                <a:latin typeface="Menlo" panose="020B0609030804020204" pitchFamily="49" charset="0"/>
              </a:rPr>
              <a:t>number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;</a:t>
            </a:r>
          </a:p>
          <a:p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}</a:t>
            </a:r>
          </a:p>
          <a:p>
            <a:b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</a:br>
            <a:r>
              <a:rPr lang="en-US" dirty="0">
                <a:solidFill>
                  <a:srgbClr val="C586C0"/>
                </a:solidFill>
                <a:latin typeface="Menlo" panose="020B0609030804020204" pitchFamily="49" charset="0"/>
              </a:rPr>
              <a:t>export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</a:t>
            </a:r>
            <a:r>
              <a:rPr lang="en-US" dirty="0">
                <a:solidFill>
                  <a:srgbClr val="569CD6"/>
                </a:solidFill>
                <a:latin typeface="Menlo" panose="020B0609030804020204" pitchFamily="49" charset="0"/>
              </a:rPr>
              <a:t>class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</a:t>
            </a:r>
            <a:r>
              <a:rPr lang="en-US" dirty="0">
                <a:solidFill>
                  <a:srgbClr val="4EC9B0"/>
                </a:solidFill>
                <a:latin typeface="Menlo" panose="020B0609030804020204" pitchFamily="49" charset="0"/>
              </a:rPr>
              <a:t>Hello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</a:t>
            </a:r>
            <a:r>
              <a:rPr lang="en-US" dirty="0">
                <a:solidFill>
                  <a:srgbClr val="569CD6"/>
                </a:solidFill>
                <a:latin typeface="Menlo" panose="020B0609030804020204" pitchFamily="49" charset="0"/>
              </a:rPr>
              <a:t>extends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</a:t>
            </a:r>
            <a:r>
              <a:rPr lang="en-US" dirty="0" err="1">
                <a:solidFill>
                  <a:srgbClr val="4EC9B0"/>
                </a:solidFill>
                <a:latin typeface="Menlo" panose="020B0609030804020204" pitchFamily="49" charset="0"/>
              </a:rPr>
              <a:t>React</a:t>
            </a:r>
            <a:r>
              <a:rPr lang="en-US" dirty="0" err="1">
                <a:solidFill>
                  <a:srgbClr val="D4D4D4"/>
                </a:solidFill>
                <a:latin typeface="Menlo" panose="020B0609030804020204" pitchFamily="49" charset="0"/>
              </a:rPr>
              <a:t>.</a:t>
            </a:r>
            <a:r>
              <a:rPr lang="en-US" dirty="0" err="1">
                <a:solidFill>
                  <a:srgbClr val="4EC9B0"/>
                </a:solidFill>
                <a:latin typeface="Menlo" panose="020B0609030804020204" pitchFamily="49" charset="0"/>
              </a:rPr>
              <a:t>Component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&lt;</a:t>
            </a:r>
            <a:r>
              <a:rPr lang="en-US" dirty="0">
                <a:solidFill>
                  <a:srgbClr val="4EC9B0"/>
                </a:solidFill>
                <a:latin typeface="Menlo" panose="020B0609030804020204" pitchFamily="49" charset="0"/>
              </a:rPr>
              <a:t>Props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, </a:t>
            </a:r>
            <a:r>
              <a:rPr lang="en-US" dirty="0">
                <a:solidFill>
                  <a:srgbClr val="4EC9B0"/>
                </a:solidFill>
                <a:latin typeface="Menlo" panose="020B0609030804020204" pitchFamily="49" charset="0"/>
              </a:rPr>
              <a:t>State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&gt;{</a:t>
            </a:r>
          </a:p>
          <a:p>
            <a:b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</a:b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   </a:t>
            </a:r>
            <a:r>
              <a:rPr lang="en-US" dirty="0">
                <a:solidFill>
                  <a:srgbClr val="569CD6"/>
                </a:solidFill>
                <a:latin typeface="Menlo" panose="020B0609030804020204" pitchFamily="49" charset="0"/>
              </a:rPr>
              <a:t>constructor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(</a:t>
            </a:r>
            <a:r>
              <a:rPr lang="en-US" dirty="0">
                <a:solidFill>
                  <a:srgbClr val="9CDCFE"/>
                </a:solidFill>
                <a:latin typeface="Menlo" panose="020B0609030804020204" pitchFamily="49" charset="0"/>
              </a:rPr>
              <a:t>props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: </a:t>
            </a:r>
            <a:r>
              <a:rPr lang="en-US" dirty="0">
                <a:solidFill>
                  <a:srgbClr val="4EC9B0"/>
                </a:solidFill>
                <a:latin typeface="Menlo" panose="020B0609030804020204" pitchFamily="49" charset="0"/>
              </a:rPr>
              <a:t>Props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) {</a:t>
            </a:r>
          </a:p>
          <a:p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       </a:t>
            </a:r>
            <a:r>
              <a:rPr lang="en-US" dirty="0">
                <a:solidFill>
                  <a:srgbClr val="569CD6"/>
                </a:solidFill>
                <a:latin typeface="Menlo" panose="020B0609030804020204" pitchFamily="49" charset="0"/>
              </a:rPr>
              <a:t>super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(</a:t>
            </a:r>
            <a:r>
              <a:rPr lang="en-US" dirty="0">
                <a:solidFill>
                  <a:srgbClr val="9CDCFE"/>
                </a:solidFill>
                <a:latin typeface="Menlo" panose="020B0609030804020204" pitchFamily="49" charset="0"/>
              </a:rPr>
              <a:t>props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);</a:t>
            </a:r>
          </a:p>
          <a:p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       </a:t>
            </a:r>
            <a:r>
              <a:rPr lang="en-US" dirty="0" err="1">
                <a:solidFill>
                  <a:srgbClr val="569CD6"/>
                </a:solidFill>
                <a:latin typeface="Menlo" panose="020B0609030804020204" pitchFamily="49" charset="0"/>
              </a:rPr>
              <a:t>this</a:t>
            </a:r>
            <a:r>
              <a:rPr lang="en-US" dirty="0" err="1">
                <a:solidFill>
                  <a:srgbClr val="D4D4D4"/>
                </a:solidFill>
                <a:latin typeface="Menlo" panose="020B0609030804020204" pitchFamily="49" charset="0"/>
              </a:rPr>
              <a:t>.</a:t>
            </a:r>
            <a:r>
              <a:rPr lang="en-US" dirty="0" err="1">
                <a:solidFill>
                  <a:srgbClr val="9CDCFE"/>
                </a:solidFill>
                <a:latin typeface="Menlo" panose="020B0609030804020204" pitchFamily="49" charset="0"/>
              </a:rPr>
              <a:t>state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= { </a:t>
            </a:r>
            <a:r>
              <a:rPr lang="en-US" dirty="0">
                <a:solidFill>
                  <a:srgbClr val="9CDCFE"/>
                </a:solidFill>
                <a:latin typeface="Menlo" panose="020B0609030804020204" pitchFamily="49" charset="0"/>
              </a:rPr>
              <a:t>level: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</a:t>
            </a:r>
            <a:r>
              <a:rPr lang="en-US" dirty="0" err="1">
                <a:solidFill>
                  <a:srgbClr val="9CDCFE"/>
                </a:solidFill>
                <a:latin typeface="Menlo" panose="020B0609030804020204" pitchFamily="49" charset="0"/>
              </a:rPr>
              <a:t>props</a:t>
            </a:r>
            <a:r>
              <a:rPr lang="en-US" dirty="0" err="1">
                <a:solidFill>
                  <a:srgbClr val="D4D4D4"/>
                </a:solidFill>
                <a:latin typeface="Menlo" panose="020B0609030804020204" pitchFamily="49" charset="0"/>
              </a:rPr>
              <a:t>.</a:t>
            </a:r>
            <a:r>
              <a:rPr lang="en-US" dirty="0" err="1">
                <a:solidFill>
                  <a:srgbClr val="9CDCFE"/>
                </a:solidFill>
                <a:latin typeface="Menlo" panose="020B0609030804020204" pitchFamily="49" charset="0"/>
              </a:rPr>
              <a:t>level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}</a:t>
            </a:r>
          </a:p>
          <a:p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   }</a:t>
            </a:r>
          </a:p>
          <a:p>
            <a:b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</a:b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   </a:t>
            </a:r>
            <a:r>
              <a:rPr lang="en-US" dirty="0" err="1">
                <a:solidFill>
                  <a:srgbClr val="DCDCAA"/>
                </a:solidFill>
                <a:latin typeface="Menlo" panose="020B0609030804020204" pitchFamily="49" charset="0"/>
              </a:rPr>
              <a:t>onIcrement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= () </a:t>
            </a:r>
            <a:r>
              <a:rPr lang="en-US" dirty="0">
                <a:solidFill>
                  <a:srgbClr val="569CD6"/>
                </a:solidFill>
                <a:latin typeface="Menlo" panose="020B0609030804020204" pitchFamily="49" charset="0"/>
              </a:rPr>
              <a:t>=&gt;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</a:t>
            </a:r>
            <a:r>
              <a:rPr lang="en-US" dirty="0" err="1">
                <a:solidFill>
                  <a:srgbClr val="569CD6"/>
                </a:solidFill>
                <a:latin typeface="Menlo" panose="020B0609030804020204" pitchFamily="49" charset="0"/>
              </a:rPr>
              <a:t>this</a:t>
            </a:r>
            <a:r>
              <a:rPr lang="en-US" dirty="0" err="1">
                <a:solidFill>
                  <a:srgbClr val="D4D4D4"/>
                </a:solidFill>
                <a:latin typeface="Menlo" panose="020B0609030804020204" pitchFamily="49" charset="0"/>
              </a:rPr>
              <a:t>.</a:t>
            </a:r>
            <a:r>
              <a:rPr lang="en-US" dirty="0" err="1">
                <a:solidFill>
                  <a:srgbClr val="DCDCAA"/>
                </a:solidFill>
                <a:latin typeface="Menlo" panose="020B0609030804020204" pitchFamily="49" charset="0"/>
              </a:rPr>
              <a:t>setState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({ </a:t>
            </a:r>
            <a:r>
              <a:rPr lang="en-US" dirty="0">
                <a:solidFill>
                  <a:srgbClr val="9CDCFE"/>
                </a:solidFill>
                <a:latin typeface="Menlo" panose="020B0609030804020204" pitchFamily="49" charset="0"/>
              </a:rPr>
              <a:t>level: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</a:t>
            </a:r>
            <a:r>
              <a:rPr lang="en-US" dirty="0" err="1">
                <a:solidFill>
                  <a:srgbClr val="569CD6"/>
                </a:solidFill>
                <a:latin typeface="Menlo" panose="020B0609030804020204" pitchFamily="49" charset="0"/>
              </a:rPr>
              <a:t>this</a:t>
            </a:r>
            <a:r>
              <a:rPr lang="en-US" dirty="0" err="1">
                <a:solidFill>
                  <a:srgbClr val="D4D4D4"/>
                </a:solidFill>
                <a:latin typeface="Menlo" panose="020B0609030804020204" pitchFamily="49" charset="0"/>
              </a:rPr>
              <a:t>.</a:t>
            </a:r>
            <a:r>
              <a:rPr lang="en-US" dirty="0" err="1">
                <a:solidFill>
                  <a:srgbClr val="9CDCFE"/>
                </a:solidFill>
                <a:latin typeface="Menlo" panose="020B0609030804020204" pitchFamily="49" charset="0"/>
              </a:rPr>
              <a:t>state</a:t>
            </a:r>
            <a:r>
              <a:rPr lang="en-US" dirty="0" err="1">
                <a:solidFill>
                  <a:srgbClr val="D4D4D4"/>
                </a:solidFill>
                <a:latin typeface="Menlo" panose="020B0609030804020204" pitchFamily="49" charset="0"/>
              </a:rPr>
              <a:t>.</a:t>
            </a:r>
            <a:r>
              <a:rPr lang="en-US" dirty="0" err="1">
                <a:solidFill>
                  <a:srgbClr val="9CDCFE"/>
                </a:solidFill>
                <a:latin typeface="Menlo" panose="020B0609030804020204" pitchFamily="49" charset="0"/>
              </a:rPr>
              <a:t>level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+ </a:t>
            </a:r>
            <a:r>
              <a:rPr lang="en-US" dirty="0">
                <a:solidFill>
                  <a:srgbClr val="B5CEA8"/>
                </a:solidFill>
                <a:latin typeface="Menlo" panose="020B0609030804020204" pitchFamily="49" charset="0"/>
              </a:rPr>
              <a:t>1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});</a:t>
            </a:r>
          </a:p>
          <a:p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   </a:t>
            </a:r>
            <a:r>
              <a:rPr lang="en-US" dirty="0" err="1">
                <a:solidFill>
                  <a:srgbClr val="DCDCAA"/>
                </a:solidFill>
                <a:latin typeface="Menlo" panose="020B0609030804020204" pitchFamily="49" charset="0"/>
              </a:rPr>
              <a:t>onDecrement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= () </a:t>
            </a:r>
            <a:r>
              <a:rPr lang="en-US" dirty="0">
                <a:solidFill>
                  <a:srgbClr val="569CD6"/>
                </a:solidFill>
                <a:latin typeface="Menlo" panose="020B0609030804020204" pitchFamily="49" charset="0"/>
              </a:rPr>
              <a:t>=&gt;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</a:t>
            </a:r>
            <a:r>
              <a:rPr lang="en-US" dirty="0" err="1">
                <a:solidFill>
                  <a:srgbClr val="569CD6"/>
                </a:solidFill>
                <a:latin typeface="Menlo" panose="020B0609030804020204" pitchFamily="49" charset="0"/>
              </a:rPr>
              <a:t>this</a:t>
            </a:r>
            <a:r>
              <a:rPr lang="en-US" dirty="0" err="1">
                <a:solidFill>
                  <a:srgbClr val="D4D4D4"/>
                </a:solidFill>
                <a:latin typeface="Menlo" panose="020B0609030804020204" pitchFamily="49" charset="0"/>
              </a:rPr>
              <a:t>.</a:t>
            </a:r>
            <a:r>
              <a:rPr lang="en-US" dirty="0" err="1">
                <a:solidFill>
                  <a:srgbClr val="DCDCAA"/>
                </a:solidFill>
                <a:latin typeface="Menlo" panose="020B0609030804020204" pitchFamily="49" charset="0"/>
              </a:rPr>
              <a:t>setState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({ </a:t>
            </a:r>
            <a:r>
              <a:rPr lang="en-US" dirty="0">
                <a:solidFill>
                  <a:srgbClr val="9CDCFE"/>
                </a:solidFill>
                <a:latin typeface="Menlo" panose="020B0609030804020204" pitchFamily="49" charset="0"/>
              </a:rPr>
              <a:t>level: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</a:t>
            </a:r>
            <a:r>
              <a:rPr lang="en-US" dirty="0" err="1">
                <a:solidFill>
                  <a:srgbClr val="569CD6"/>
                </a:solidFill>
                <a:latin typeface="Menlo" panose="020B0609030804020204" pitchFamily="49" charset="0"/>
              </a:rPr>
              <a:t>this</a:t>
            </a:r>
            <a:r>
              <a:rPr lang="en-US" dirty="0" err="1">
                <a:solidFill>
                  <a:srgbClr val="D4D4D4"/>
                </a:solidFill>
                <a:latin typeface="Menlo" panose="020B0609030804020204" pitchFamily="49" charset="0"/>
              </a:rPr>
              <a:t>.</a:t>
            </a:r>
            <a:r>
              <a:rPr lang="en-US" dirty="0" err="1">
                <a:solidFill>
                  <a:srgbClr val="9CDCFE"/>
                </a:solidFill>
                <a:latin typeface="Menlo" panose="020B0609030804020204" pitchFamily="49" charset="0"/>
              </a:rPr>
              <a:t>state</a:t>
            </a:r>
            <a:r>
              <a:rPr lang="en-US" dirty="0" err="1">
                <a:solidFill>
                  <a:srgbClr val="D4D4D4"/>
                </a:solidFill>
                <a:latin typeface="Menlo" panose="020B0609030804020204" pitchFamily="49" charset="0"/>
              </a:rPr>
              <a:t>.</a:t>
            </a:r>
            <a:r>
              <a:rPr lang="en-US" dirty="0" err="1">
                <a:solidFill>
                  <a:srgbClr val="9CDCFE"/>
                </a:solidFill>
                <a:latin typeface="Menlo" panose="020B0609030804020204" pitchFamily="49" charset="0"/>
              </a:rPr>
              <a:t>level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- </a:t>
            </a:r>
            <a:r>
              <a:rPr lang="en-US" dirty="0">
                <a:solidFill>
                  <a:srgbClr val="B5CEA8"/>
                </a:solidFill>
                <a:latin typeface="Menlo" panose="020B0609030804020204" pitchFamily="49" charset="0"/>
              </a:rPr>
              <a:t>1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});</a:t>
            </a:r>
          </a:p>
          <a:p>
            <a:b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</a:b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   </a:t>
            </a:r>
            <a:r>
              <a:rPr lang="en-US" dirty="0">
                <a:solidFill>
                  <a:srgbClr val="DCDCAA"/>
                </a:solidFill>
                <a:latin typeface="Menlo" panose="020B0609030804020204" pitchFamily="49" charset="0"/>
              </a:rPr>
              <a:t>render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() {……</a:t>
            </a:r>
          </a:p>
        </p:txBody>
      </p:sp>
    </p:spTree>
    <p:extLst>
      <p:ext uri="{BB962C8B-B14F-4D97-AF65-F5344CB8AC3E}">
        <p14:creationId xmlns:p14="http://schemas.microsoft.com/office/powerpoint/2010/main" val="34390556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D4A22D-5A3E-AC4D-A322-594C3C101D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React N Class - State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9C7DB1-8812-2346-8051-BED8214A16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9601" y="1331259"/>
            <a:ext cx="8946541" cy="4195481"/>
          </a:xfrm>
        </p:spPr>
        <p:txBody>
          <a:bodyPr/>
          <a:lstStyle/>
          <a:p>
            <a:r>
              <a:rPr lang="en-US" dirty="0"/>
              <a:t>Local state within component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A1765F-2E64-E749-811A-CAFDF7B401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3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0C352C3-5B4A-EE4D-94C3-DD81CF1654EE}"/>
              </a:ext>
            </a:extLst>
          </p:cNvPr>
          <p:cNvSpPr txBox="1"/>
          <p:nvPr/>
        </p:nvSpPr>
        <p:spPr>
          <a:xfrm>
            <a:off x="1516780" y="1853248"/>
            <a:ext cx="10568763" cy="480131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   </a:t>
            </a:r>
            <a:r>
              <a:rPr lang="en-US" dirty="0">
                <a:solidFill>
                  <a:srgbClr val="DCDCAA"/>
                </a:solidFill>
                <a:latin typeface="Menlo" panose="020B0609030804020204" pitchFamily="49" charset="0"/>
              </a:rPr>
              <a:t>render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() {</a:t>
            </a:r>
          </a:p>
          <a:p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       </a:t>
            </a:r>
            <a:r>
              <a:rPr lang="en-US" dirty="0">
                <a:solidFill>
                  <a:srgbClr val="C586C0"/>
                </a:solidFill>
                <a:latin typeface="Menlo" panose="020B0609030804020204" pitchFamily="49" charset="0"/>
              </a:rPr>
              <a:t>return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(</a:t>
            </a:r>
          </a:p>
          <a:p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           </a:t>
            </a:r>
            <a:r>
              <a:rPr lang="en-US" dirty="0">
                <a:solidFill>
                  <a:srgbClr val="808080"/>
                </a:solidFill>
                <a:latin typeface="Menlo" panose="020B0609030804020204" pitchFamily="49" charset="0"/>
              </a:rPr>
              <a:t>&lt;</a:t>
            </a:r>
            <a:r>
              <a:rPr lang="en-US" dirty="0">
                <a:solidFill>
                  <a:srgbClr val="4EC9B0"/>
                </a:solidFill>
                <a:latin typeface="Menlo" panose="020B0609030804020204" pitchFamily="49" charset="0"/>
              </a:rPr>
              <a:t>View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</a:t>
            </a:r>
            <a:r>
              <a:rPr lang="en-US" dirty="0">
                <a:solidFill>
                  <a:srgbClr val="9CDCFE"/>
                </a:solidFill>
                <a:latin typeface="Menlo" panose="020B0609030804020204" pitchFamily="49" charset="0"/>
              </a:rPr>
              <a:t>style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=</a:t>
            </a:r>
            <a:r>
              <a:rPr lang="en-US" dirty="0">
                <a:solidFill>
                  <a:srgbClr val="569CD6"/>
                </a:solidFill>
                <a:latin typeface="Menlo" panose="020B0609030804020204" pitchFamily="49" charset="0"/>
              </a:rPr>
              <a:t>{</a:t>
            </a:r>
            <a:r>
              <a:rPr lang="en-US" dirty="0" err="1">
                <a:solidFill>
                  <a:srgbClr val="9CDCFE"/>
                </a:solidFill>
                <a:latin typeface="Menlo" panose="020B0609030804020204" pitchFamily="49" charset="0"/>
              </a:rPr>
              <a:t>styles</a:t>
            </a:r>
            <a:r>
              <a:rPr lang="en-US" dirty="0" err="1">
                <a:solidFill>
                  <a:srgbClr val="D4D4D4"/>
                </a:solidFill>
                <a:latin typeface="Menlo" panose="020B0609030804020204" pitchFamily="49" charset="0"/>
              </a:rPr>
              <a:t>.</a:t>
            </a:r>
            <a:r>
              <a:rPr lang="en-US" dirty="0" err="1">
                <a:solidFill>
                  <a:srgbClr val="9CDCFE"/>
                </a:solidFill>
                <a:latin typeface="Menlo" panose="020B0609030804020204" pitchFamily="49" charset="0"/>
              </a:rPr>
              <a:t>root</a:t>
            </a:r>
            <a:r>
              <a:rPr lang="en-US" dirty="0">
                <a:solidFill>
                  <a:srgbClr val="569CD6"/>
                </a:solidFill>
                <a:latin typeface="Menlo" panose="020B0609030804020204" pitchFamily="49" charset="0"/>
              </a:rPr>
              <a:t>}</a:t>
            </a:r>
            <a:r>
              <a:rPr lang="en-US" dirty="0">
                <a:solidFill>
                  <a:srgbClr val="808080"/>
                </a:solidFill>
                <a:latin typeface="Menlo" panose="020B0609030804020204" pitchFamily="49" charset="0"/>
              </a:rPr>
              <a:t>&gt;</a:t>
            </a:r>
            <a:endParaRPr lang="en-US" dirty="0">
              <a:solidFill>
                <a:srgbClr val="D4D4D4"/>
              </a:solidFill>
              <a:latin typeface="Menlo" panose="020B0609030804020204" pitchFamily="49" charset="0"/>
            </a:endParaRPr>
          </a:p>
          <a:p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               </a:t>
            </a:r>
            <a:r>
              <a:rPr lang="en-US" dirty="0">
                <a:solidFill>
                  <a:srgbClr val="808080"/>
                </a:solidFill>
                <a:latin typeface="Menlo" panose="020B0609030804020204" pitchFamily="49" charset="0"/>
              </a:rPr>
              <a:t>&lt;</a:t>
            </a:r>
            <a:r>
              <a:rPr lang="en-US" dirty="0">
                <a:solidFill>
                  <a:srgbClr val="4EC9B0"/>
                </a:solidFill>
                <a:latin typeface="Menlo" panose="020B0609030804020204" pitchFamily="49" charset="0"/>
              </a:rPr>
              <a:t>Text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</a:t>
            </a:r>
            <a:r>
              <a:rPr lang="en-US" dirty="0">
                <a:solidFill>
                  <a:srgbClr val="9CDCFE"/>
                </a:solidFill>
                <a:latin typeface="Menlo" panose="020B0609030804020204" pitchFamily="49" charset="0"/>
              </a:rPr>
              <a:t>style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=</a:t>
            </a:r>
            <a:r>
              <a:rPr lang="en-US" dirty="0">
                <a:solidFill>
                  <a:srgbClr val="569CD6"/>
                </a:solidFill>
                <a:latin typeface="Menlo" panose="020B0609030804020204" pitchFamily="49" charset="0"/>
              </a:rPr>
              <a:t>{</a:t>
            </a:r>
            <a:r>
              <a:rPr lang="en-US" dirty="0" err="1">
                <a:solidFill>
                  <a:srgbClr val="9CDCFE"/>
                </a:solidFill>
                <a:latin typeface="Menlo" panose="020B0609030804020204" pitchFamily="49" charset="0"/>
              </a:rPr>
              <a:t>styles</a:t>
            </a:r>
            <a:r>
              <a:rPr lang="en-US" dirty="0" err="1">
                <a:solidFill>
                  <a:srgbClr val="D4D4D4"/>
                </a:solidFill>
                <a:latin typeface="Menlo" panose="020B0609030804020204" pitchFamily="49" charset="0"/>
              </a:rPr>
              <a:t>.</a:t>
            </a:r>
            <a:r>
              <a:rPr lang="en-US" dirty="0" err="1">
                <a:solidFill>
                  <a:srgbClr val="9CDCFE"/>
                </a:solidFill>
                <a:latin typeface="Menlo" panose="020B0609030804020204" pitchFamily="49" charset="0"/>
              </a:rPr>
              <a:t>greeting</a:t>
            </a:r>
            <a:r>
              <a:rPr lang="en-US" dirty="0">
                <a:solidFill>
                  <a:srgbClr val="569CD6"/>
                </a:solidFill>
                <a:latin typeface="Menlo" panose="020B0609030804020204" pitchFamily="49" charset="0"/>
              </a:rPr>
              <a:t>}</a:t>
            </a:r>
            <a:r>
              <a:rPr lang="en-US" dirty="0">
                <a:solidFill>
                  <a:srgbClr val="808080"/>
                </a:solidFill>
                <a:latin typeface="Menlo" panose="020B0609030804020204" pitchFamily="49" charset="0"/>
              </a:rPr>
              <a:t>&gt;</a:t>
            </a:r>
            <a:endParaRPr lang="en-US" dirty="0">
              <a:solidFill>
                <a:srgbClr val="D4D4D4"/>
              </a:solidFill>
              <a:latin typeface="Menlo" panose="020B0609030804020204" pitchFamily="49" charset="0"/>
            </a:endParaRPr>
          </a:p>
          <a:p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                   Hello, </a:t>
            </a:r>
            <a:r>
              <a:rPr lang="en-US" dirty="0">
                <a:solidFill>
                  <a:srgbClr val="569CD6"/>
                </a:solidFill>
                <a:latin typeface="Menlo" panose="020B0609030804020204" pitchFamily="49" charset="0"/>
              </a:rPr>
              <a:t>{</a:t>
            </a:r>
            <a:r>
              <a:rPr lang="en-US" dirty="0" err="1">
                <a:solidFill>
                  <a:srgbClr val="569CD6"/>
                </a:solidFill>
                <a:latin typeface="Menlo" panose="020B0609030804020204" pitchFamily="49" charset="0"/>
              </a:rPr>
              <a:t>this</a:t>
            </a:r>
            <a:r>
              <a:rPr lang="en-US" dirty="0" err="1">
                <a:solidFill>
                  <a:srgbClr val="D4D4D4"/>
                </a:solidFill>
                <a:latin typeface="Menlo" panose="020B0609030804020204" pitchFamily="49" charset="0"/>
              </a:rPr>
              <a:t>.</a:t>
            </a:r>
            <a:r>
              <a:rPr lang="en-US" dirty="0" err="1">
                <a:solidFill>
                  <a:srgbClr val="9CDCFE"/>
                </a:solidFill>
                <a:latin typeface="Menlo" panose="020B0609030804020204" pitchFamily="49" charset="0"/>
              </a:rPr>
              <a:t>props</a:t>
            </a:r>
            <a:r>
              <a:rPr lang="en-US" dirty="0" err="1">
                <a:solidFill>
                  <a:srgbClr val="D4D4D4"/>
                </a:solidFill>
                <a:latin typeface="Menlo" panose="020B0609030804020204" pitchFamily="49" charset="0"/>
              </a:rPr>
              <a:t>.</a:t>
            </a:r>
            <a:r>
              <a:rPr lang="en-US" dirty="0" err="1">
                <a:solidFill>
                  <a:srgbClr val="9CDCFE"/>
                </a:solidFill>
                <a:latin typeface="Menlo" panose="020B0609030804020204" pitchFamily="49" charset="0"/>
              </a:rPr>
              <a:t>name</a:t>
            </a:r>
            <a:r>
              <a:rPr lang="en-US" dirty="0">
                <a:solidFill>
                  <a:srgbClr val="569CD6"/>
                </a:solidFill>
                <a:latin typeface="Menlo" panose="020B0609030804020204" pitchFamily="49" charset="0"/>
              </a:rPr>
              <a:t>}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! Level: </a:t>
            </a:r>
            <a:r>
              <a:rPr lang="en-US" dirty="0">
                <a:solidFill>
                  <a:srgbClr val="569CD6"/>
                </a:solidFill>
                <a:latin typeface="Menlo" panose="020B0609030804020204" pitchFamily="49" charset="0"/>
              </a:rPr>
              <a:t>{</a:t>
            </a:r>
            <a:r>
              <a:rPr lang="en-US" dirty="0" err="1">
                <a:solidFill>
                  <a:srgbClr val="569CD6"/>
                </a:solidFill>
                <a:latin typeface="Menlo" panose="020B0609030804020204" pitchFamily="49" charset="0"/>
              </a:rPr>
              <a:t>this</a:t>
            </a:r>
            <a:r>
              <a:rPr lang="en-US" dirty="0" err="1">
                <a:solidFill>
                  <a:srgbClr val="D4D4D4"/>
                </a:solidFill>
                <a:latin typeface="Menlo" panose="020B0609030804020204" pitchFamily="49" charset="0"/>
              </a:rPr>
              <a:t>.</a:t>
            </a:r>
            <a:r>
              <a:rPr lang="en-US" dirty="0" err="1">
                <a:solidFill>
                  <a:srgbClr val="9CDCFE"/>
                </a:solidFill>
                <a:latin typeface="Menlo" panose="020B0609030804020204" pitchFamily="49" charset="0"/>
              </a:rPr>
              <a:t>state</a:t>
            </a:r>
            <a:r>
              <a:rPr lang="en-US" dirty="0" err="1">
                <a:solidFill>
                  <a:srgbClr val="D4D4D4"/>
                </a:solidFill>
                <a:latin typeface="Menlo" panose="020B0609030804020204" pitchFamily="49" charset="0"/>
              </a:rPr>
              <a:t>.</a:t>
            </a:r>
            <a:r>
              <a:rPr lang="en-US" dirty="0" err="1">
                <a:solidFill>
                  <a:srgbClr val="9CDCFE"/>
                </a:solidFill>
                <a:latin typeface="Menlo" panose="020B0609030804020204" pitchFamily="49" charset="0"/>
              </a:rPr>
              <a:t>level</a:t>
            </a:r>
            <a:r>
              <a:rPr lang="en-US" dirty="0">
                <a:solidFill>
                  <a:srgbClr val="569CD6"/>
                </a:solidFill>
                <a:latin typeface="Menlo" panose="020B0609030804020204" pitchFamily="49" charset="0"/>
              </a:rPr>
              <a:t>}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!</a:t>
            </a:r>
          </a:p>
          <a:p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               </a:t>
            </a:r>
            <a:r>
              <a:rPr lang="en-US" dirty="0">
                <a:solidFill>
                  <a:srgbClr val="808080"/>
                </a:solidFill>
                <a:latin typeface="Menlo" panose="020B0609030804020204" pitchFamily="49" charset="0"/>
              </a:rPr>
              <a:t>&lt;/</a:t>
            </a:r>
            <a:r>
              <a:rPr lang="en-US" dirty="0">
                <a:solidFill>
                  <a:srgbClr val="4EC9B0"/>
                </a:solidFill>
                <a:latin typeface="Menlo" panose="020B0609030804020204" pitchFamily="49" charset="0"/>
              </a:rPr>
              <a:t>Text</a:t>
            </a:r>
            <a:r>
              <a:rPr lang="en-US" dirty="0">
                <a:solidFill>
                  <a:srgbClr val="808080"/>
                </a:solidFill>
                <a:latin typeface="Menlo" panose="020B0609030804020204" pitchFamily="49" charset="0"/>
              </a:rPr>
              <a:t>&gt;</a:t>
            </a:r>
            <a:endParaRPr lang="en-US" dirty="0">
              <a:solidFill>
                <a:srgbClr val="D4D4D4"/>
              </a:solidFill>
              <a:latin typeface="Menlo" panose="020B0609030804020204" pitchFamily="49" charset="0"/>
            </a:endParaRPr>
          </a:p>
          <a:p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               </a:t>
            </a:r>
            <a:r>
              <a:rPr lang="en-US" dirty="0">
                <a:solidFill>
                  <a:srgbClr val="808080"/>
                </a:solidFill>
                <a:latin typeface="Menlo" panose="020B0609030804020204" pitchFamily="49" charset="0"/>
              </a:rPr>
              <a:t>&lt;</a:t>
            </a:r>
            <a:r>
              <a:rPr lang="en-US" dirty="0">
                <a:solidFill>
                  <a:srgbClr val="4EC9B0"/>
                </a:solidFill>
                <a:latin typeface="Menlo" panose="020B0609030804020204" pitchFamily="49" charset="0"/>
              </a:rPr>
              <a:t>View</a:t>
            </a:r>
            <a:r>
              <a:rPr lang="en-US" dirty="0">
                <a:solidFill>
                  <a:srgbClr val="808080"/>
                </a:solidFill>
                <a:latin typeface="Menlo" panose="020B0609030804020204" pitchFamily="49" charset="0"/>
              </a:rPr>
              <a:t>&gt;</a:t>
            </a:r>
            <a:endParaRPr lang="en-US" dirty="0">
              <a:solidFill>
                <a:srgbClr val="D4D4D4"/>
              </a:solidFill>
              <a:latin typeface="Menlo" panose="020B0609030804020204" pitchFamily="49" charset="0"/>
            </a:endParaRPr>
          </a:p>
          <a:p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                   </a:t>
            </a:r>
            <a:r>
              <a:rPr lang="en-US" dirty="0">
                <a:solidFill>
                  <a:srgbClr val="808080"/>
                </a:solidFill>
                <a:latin typeface="Menlo" panose="020B0609030804020204" pitchFamily="49" charset="0"/>
              </a:rPr>
              <a:t>&lt;</a:t>
            </a:r>
            <a:r>
              <a:rPr lang="en-US" dirty="0">
                <a:solidFill>
                  <a:srgbClr val="4EC9B0"/>
                </a:solidFill>
                <a:latin typeface="Menlo" panose="020B0609030804020204" pitchFamily="49" charset="0"/>
              </a:rPr>
              <a:t>View</a:t>
            </a:r>
            <a:r>
              <a:rPr lang="en-US" dirty="0">
                <a:solidFill>
                  <a:srgbClr val="808080"/>
                </a:solidFill>
                <a:latin typeface="Menlo" panose="020B0609030804020204" pitchFamily="49" charset="0"/>
              </a:rPr>
              <a:t>&gt;</a:t>
            </a:r>
            <a:endParaRPr lang="en-US" dirty="0">
              <a:solidFill>
                <a:srgbClr val="D4D4D4"/>
              </a:solidFill>
              <a:latin typeface="Menlo" panose="020B0609030804020204" pitchFamily="49" charset="0"/>
            </a:endParaRPr>
          </a:p>
          <a:p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                       </a:t>
            </a:r>
            <a:r>
              <a:rPr lang="en-US" dirty="0">
                <a:solidFill>
                  <a:srgbClr val="808080"/>
                </a:solidFill>
                <a:latin typeface="Menlo" panose="020B0609030804020204" pitchFamily="49" charset="0"/>
              </a:rPr>
              <a:t>&lt;</a:t>
            </a:r>
            <a:r>
              <a:rPr lang="en-US" dirty="0">
                <a:solidFill>
                  <a:srgbClr val="4EC9B0"/>
                </a:solidFill>
                <a:latin typeface="Menlo" panose="020B0609030804020204" pitchFamily="49" charset="0"/>
              </a:rPr>
              <a:t>Button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</a:t>
            </a:r>
            <a:r>
              <a:rPr lang="en-US" dirty="0">
                <a:solidFill>
                  <a:srgbClr val="9CDCFE"/>
                </a:solidFill>
                <a:latin typeface="Menlo" panose="020B0609030804020204" pitchFamily="49" charset="0"/>
              </a:rPr>
              <a:t>title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=</a:t>
            </a:r>
            <a:r>
              <a:rPr lang="en-US" dirty="0">
                <a:solidFill>
                  <a:srgbClr val="CE9178"/>
                </a:solidFill>
                <a:latin typeface="Menlo" panose="020B0609030804020204" pitchFamily="49" charset="0"/>
              </a:rPr>
              <a:t>"-"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</a:t>
            </a:r>
            <a:r>
              <a:rPr lang="en-US" dirty="0" err="1">
                <a:solidFill>
                  <a:srgbClr val="9CDCFE"/>
                </a:solidFill>
                <a:latin typeface="Menlo" panose="020B0609030804020204" pitchFamily="49" charset="0"/>
              </a:rPr>
              <a:t>onPress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=</a:t>
            </a:r>
            <a:r>
              <a:rPr lang="en-US" dirty="0">
                <a:solidFill>
                  <a:srgbClr val="569CD6"/>
                </a:solidFill>
                <a:latin typeface="Menlo" panose="020B0609030804020204" pitchFamily="49" charset="0"/>
              </a:rPr>
              <a:t>{</a:t>
            </a:r>
            <a:r>
              <a:rPr lang="en-US" dirty="0" err="1">
                <a:solidFill>
                  <a:srgbClr val="569CD6"/>
                </a:solidFill>
                <a:latin typeface="Menlo" panose="020B0609030804020204" pitchFamily="49" charset="0"/>
              </a:rPr>
              <a:t>this</a:t>
            </a:r>
            <a:r>
              <a:rPr lang="en-US" dirty="0" err="1">
                <a:solidFill>
                  <a:srgbClr val="D4D4D4"/>
                </a:solidFill>
                <a:latin typeface="Menlo" panose="020B0609030804020204" pitchFamily="49" charset="0"/>
              </a:rPr>
              <a:t>.</a:t>
            </a:r>
            <a:r>
              <a:rPr lang="en-US" dirty="0" err="1">
                <a:solidFill>
                  <a:srgbClr val="9CDCFE"/>
                </a:solidFill>
                <a:latin typeface="Menlo" panose="020B0609030804020204" pitchFamily="49" charset="0"/>
              </a:rPr>
              <a:t>onDecrement</a:t>
            </a:r>
            <a:r>
              <a:rPr lang="en-US" dirty="0">
                <a:solidFill>
                  <a:srgbClr val="569CD6"/>
                </a:solidFill>
                <a:latin typeface="Menlo" panose="020B0609030804020204" pitchFamily="49" charset="0"/>
              </a:rPr>
              <a:t>}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</a:t>
            </a:r>
            <a:r>
              <a:rPr lang="en-US" dirty="0">
                <a:solidFill>
                  <a:srgbClr val="808080"/>
                </a:solidFill>
                <a:latin typeface="Menlo" panose="020B0609030804020204" pitchFamily="49" charset="0"/>
              </a:rPr>
              <a:t>/&gt;</a:t>
            </a:r>
            <a:endParaRPr lang="en-US" dirty="0">
              <a:solidFill>
                <a:srgbClr val="D4D4D4"/>
              </a:solidFill>
              <a:latin typeface="Menlo" panose="020B0609030804020204" pitchFamily="49" charset="0"/>
            </a:endParaRPr>
          </a:p>
          <a:p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                   </a:t>
            </a:r>
            <a:r>
              <a:rPr lang="en-US" dirty="0">
                <a:solidFill>
                  <a:srgbClr val="808080"/>
                </a:solidFill>
                <a:latin typeface="Menlo" panose="020B0609030804020204" pitchFamily="49" charset="0"/>
              </a:rPr>
              <a:t>&lt;/</a:t>
            </a:r>
            <a:r>
              <a:rPr lang="en-US" dirty="0">
                <a:solidFill>
                  <a:srgbClr val="4EC9B0"/>
                </a:solidFill>
                <a:latin typeface="Menlo" panose="020B0609030804020204" pitchFamily="49" charset="0"/>
              </a:rPr>
              <a:t>View</a:t>
            </a:r>
            <a:r>
              <a:rPr lang="en-US" dirty="0">
                <a:solidFill>
                  <a:srgbClr val="808080"/>
                </a:solidFill>
                <a:latin typeface="Menlo" panose="020B0609030804020204" pitchFamily="49" charset="0"/>
              </a:rPr>
              <a:t>&gt;</a:t>
            </a:r>
            <a:endParaRPr lang="en-US" dirty="0">
              <a:solidFill>
                <a:srgbClr val="D4D4D4"/>
              </a:solidFill>
              <a:latin typeface="Menlo" panose="020B0609030804020204" pitchFamily="49" charset="0"/>
            </a:endParaRPr>
          </a:p>
          <a:p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                   </a:t>
            </a:r>
            <a:r>
              <a:rPr lang="en-US" dirty="0">
                <a:solidFill>
                  <a:srgbClr val="808080"/>
                </a:solidFill>
                <a:latin typeface="Menlo" panose="020B0609030804020204" pitchFamily="49" charset="0"/>
              </a:rPr>
              <a:t>&lt;</a:t>
            </a:r>
            <a:r>
              <a:rPr lang="en-US" dirty="0">
                <a:solidFill>
                  <a:srgbClr val="4EC9B0"/>
                </a:solidFill>
                <a:latin typeface="Menlo" panose="020B0609030804020204" pitchFamily="49" charset="0"/>
              </a:rPr>
              <a:t>View</a:t>
            </a:r>
            <a:r>
              <a:rPr lang="en-US" dirty="0">
                <a:solidFill>
                  <a:srgbClr val="808080"/>
                </a:solidFill>
                <a:latin typeface="Menlo" panose="020B0609030804020204" pitchFamily="49" charset="0"/>
              </a:rPr>
              <a:t>&gt;</a:t>
            </a:r>
            <a:endParaRPr lang="en-US" dirty="0">
              <a:solidFill>
                <a:srgbClr val="D4D4D4"/>
              </a:solidFill>
              <a:latin typeface="Menlo" panose="020B0609030804020204" pitchFamily="49" charset="0"/>
            </a:endParaRPr>
          </a:p>
          <a:p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                       </a:t>
            </a:r>
            <a:r>
              <a:rPr lang="en-US" dirty="0">
                <a:solidFill>
                  <a:srgbClr val="808080"/>
                </a:solidFill>
                <a:latin typeface="Menlo" panose="020B0609030804020204" pitchFamily="49" charset="0"/>
              </a:rPr>
              <a:t>&lt;</a:t>
            </a:r>
            <a:r>
              <a:rPr lang="en-US" dirty="0">
                <a:solidFill>
                  <a:srgbClr val="4EC9B0"/>
                </a:solidFill>
                <a:latin typeface="Menlo" panose="020B0609030804020204" pitchFamily="49" charset="0"/>
              </a:rPr>
              <a:t>Button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</a:t>
            </a:r>
            <a:r>
              <a:rPr lang="en-US" dirty="0">
                <a:solidFill>
                  <a:srgbClr val="9CDCFE"/>
                </a:solidFill>
                <a:latin typeface="Menlo" panose="020B0609030804020204" pitchFamily="49" charset="0"/>
              </a:rPr>
              <a:t>title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=</a:t>
            </a:r>
            <a:r>
              <a:rPr lang="en-US" dirty="0">
                <a:solidFill>
                  <a:srgbClr val="CE9178"/>
                </a:solidFill>
                <a:latin typeface="Menlo" panose="020B0609030804020204" pitchFamily="49" charset="0"/>
              </a:rPr>
              <a:t>"+"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</a:t>
            </a:r>
            <a:r>
              <a:rPr lang="en-US" dirty="0" err="1">
                <a:solidFill>
                  <a:srgbClr val="9CDCFE"/>
                </a:solidFill>
                <a:latin typeface="Menlo" panose="020B0609030804020204" pitchFamily="49" charset="0"/>
              </a:rPr>
              <a:t>onPress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=</a:t>
            </a:r>
            <a:r>
              <a:rPr lang="en-US" dirty="0">
                <a:solidFill>
                  <a:srgbClr val="569CD6"/>
                </a:solidFill>
                <a:latin typeface="Menlo" panose="020B0609030804020204" pitchFamily="49" charset="0"/>
              </a:rPr>
              <a:t>{</a:t>
            </a:r>
            <a:r>
              <a:rPr lang="en-US" dirty="0" err="1">
                <a:solidFill>
                  <a:srgbClr val="569CD6"/>
                </a:solidFill>
                <a:latin typeface="Menlo" panose="020B0609030804020204" pitchFamily="49" charset="0"/>
              </a:rPr>
              <a:t>this</a:t>
            </a:r>
            <a:r>
              <a:rPr lang="en-US" dirty="0" err="1">
                <a:solidFill>
                  <a:srgbClr val="D4D4D4"/>
                </a:solidFill>
                <a:latin typeface="Menlo" panose="020B0609030804020204" pitchFamily="49" charset="0"/>
              </a:rPr>
              <a:t>.</a:t>
            </a:r>
            <a:r>
              <a:rPr lang="en-US" dirty="0" err="1">
                <a:solidFill>
                  <a:srgbClr val="9CDCFE"/>
                </a:solidFill>
                <a:latin typeface="Menlo" panose="020B0609030804020204" pitchFamily="49" charset="0"/>
              </a:rPr>
              <a:t>onIcrement</a:t>
            </a:r>
            <a:r>
              <a:rPr lang="en-US" dirty="0">
                <a:solidFill>
                  <a:srgbClr val="569CD6"/>
                </a:solidFill>
                <a:latin typeface="Menlo" panose="020B0609030804020204" pitchFamily="49" charset="0"/>
              </a:rPr>
              <a:t>}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</a:t>
            </a:r>
            <a:r>
              <a:rPr lang="en-US" dirty="0">
                <a:solidFill>
                  <a:srgbClr val="808080"/>
                </a:solidFill>
                <a:latin typeface="Menlo" panose="020B0609030804020204" pitchFamily="49" charset="0"/>
              </a:rPr>
              <a:t>/&gt;</a:t>
            </a:r>
            <a:endParaRPr lang="en-US" dirty="0">
              <a:solidFill>
                <a:srgbClr val="D4D4D4"/>
              </a:solidFill>
              <a:latin typeface="Menlo" panose="020B0609030804020204" pitchFamily="49" charset="0"/>
            </a:endParaRPr>
          </a:p>
          <a:p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                   </a:t>
            </a:r>
            <a:r>
              <a:rPr lang="en-US" dirty="0">
                <a:solidFill>
                  <a:srgbClr val="808080"/>
                </a:solidFill>
                <a:latin typeface="Menlo" panose="020B0609030804020204" pitchFamily="49" charset="0"/>
              </a:rPr>
              <a:t>&lt;/</a:t>
            </a:r>
            <a:r>
              <a:rPr lang="en-US" dirty="0">
                <a:solidFill>
                  <a:srgbClr val="4EC9B0"/>
                </a:solidFill>
                <a:latin typeface="Menlo" panose="020B0609030804020204" pitchFamily="49" charset="0"/>
              </a:rPr>
              <a:t>View</a:t>
            </a:r>
            <a:r>
              <a:rPr lang="en-US" dirty="0">
                <a:solidFill>
                  <a:srgbClr val="808080"/>
                </a:solidFill>
                <a:latin typeface="Menlo" panose="020B0609030804020204" pitchFamily="49" charset="0"/>
              </a:rPr>
              <a:t>&gt;</a:t>
            </a:r>
            <a:endParaRPr lang="en-US" dirty="0">
              <a:solidFill>
                <a:srgbClr val="D4D4D4"/>
              </a:solidFill>
              <a:latin typeface="Menlo" panose="020B0609030804020204" pitchFamily="49" charset="0"/>
            </a:endParaRPr>
          </a:p>
          <a:p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               </a:t>
            </a:r>
            <a:r>
              <a:rPr lang="en-US" dirty="0">
                <a:solidFill>
                  <a:srgbClr val="808080"/>
                </a:solidFill>
                <a:latin typeface="Menlo" panose="020B0609030804020204" pitchFamily="49" charset="0"/>
              </a:rPr>
              <a:t>&lt;/</a:t>
            </a:r>
            <a:r>
              <a:rPr lang="en-US" dirty="0">
                <a:solidFill>
                  <a:srgbClr val="4EC9B0"/>
                </a:solidFill>
                <a:latin typeface="Menlo" panose="020B0609030804020204" pitchFamily="49" charset="0"/>
              </a:rPr>
              <a:t>View</a:t>
            </a:r>
            <a:r>
              <a:rPr lang="en-US" dirty="0">
                <a:solidFill>
                  <a:srgbClr val="808080"/>
                </a:solidFill>
                <a:latin typeface="Menlo" panose="020B0609030804020204" pitchFamily="49" charset="0"/>
              </a:rPr>
              <a:t>&gt;</a:t>
            </a:r>
            <a:endParaRPr lang="en-US" dirty="0">
              <a:solidFill>
                <a:srgbClr val="D4D4D4"/>
              </a:solidFill>
              <a:latin typeface="Menlo" panose="020B0609030804020204" pitchFamily="49" charset="0"/>
            </a:endParaRPr>
          </a:p>
          <a:p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           </a:t>
            </a:r>
            <a:r>
              <a:rPr lang="en-US" dirty="0">
                <a:solidFill>
                  <a:srgbClr val="808080"/>
                </a:solidFill>
                <a:latin typeface="Menlo" panose="020B0609030804020204" pitchFamily="49" charset="0"/>
              </a:rPr>
              <a:t>&lt;/</a:t>
            </a:r>
            <a:r>
              <a:rPr lang="en-US" dirty="0">
                <a:solidFill>
                  <a:srgbClr val="4EC9B0"/>
                </a:solidFill>
                <a:latin typeface="Menlo" panose="020B0609030804020204" pitchFamily="49" charset="0"/>
              </a:rPr>
              <a:t>View</a:t>
            </a:r>
            <a:r>
              <a:rPr lang="en-US" dirty="0">
                <a:solidFill>
                  <a:srgbClr val="808080"/>
                </a:solidFill>
                <a:latin typeface="Menlo" panose="020B0609030804020204" pitchFamily="49" charset="0"/>
              </a:rPr>
              <a:t>&gt;</a:t>
            </a:r>
            <a:endParaRPr lang="en-US" dirty="0">
              <a:solidFill>
                <a:srgbClr val="D4D4D4"/>
              </a:solidFill>
              <a:latin typeface="Menlo" panose="020B0609030804020204" pitchFamily="49" charset="0"/>
            </a:endParaRPr>
          </a:p>
          <a:p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       );</a:t>
            </a:r>
          </a:p>
          <a:p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   }</a:t>
            </a:r>
          </a:p>
        </p:txBody>
      </p:sp>
    </p:spTree>
    <p:extLst>
      <p:ext uri="{BB962C8B-B14F-4D97-AF65-F5344CB8AC3E}">
        <p14:creationId xmlns:p14="http://schemas.microsoft.com/office/powerpoint/2010/main" val="6886353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D8312B-69C0-5541-947E-122249E0E6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React N Functional - State</a:t>
            </a:r>
            <a:endParaRPr lang="en-E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BBBD21-35A9-8644-BBDD-295B214817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1426" y="1523528"/>
            <a:ext cx="8946541" cy="4195481"/>
          </a:xfrm>
        </p:spPr>
        <p:txBody>
          <a:bodyPr/>
          <a:lstStyle/>
          <a:p>
            <a:r>
              <a:rPr lang="en-EE" dirty="0"/>
              <a:t>State within functional component - hook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C4C7BA-610E-A146-AEC1-B6A077B16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4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0A99BA-6C31-C746-BC1B-7CD9F0D59C76}"/>
              </a:ext>
            </a:extLst>
          </p:cNvPr>
          <p:cNvSpPr txBox="1"/>
          <p:nvPr/>
        </p:nvSpPr>
        <p:spPr>
          <a:xfrm>
            <a:off x="1652954" y="3429000"/>
            <a:ext cx="10539046" cy="34163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 err="1">
                <a:solidFill>
                  <a:srgbClr val="569CD6"/>
                </a:solidFill>
                <a:latin typeface="Menlo" panose="020B0609030804020204" pitchFamily="49" charset="0"/>
              </a:rPr>
              <a:t>const</a:t>
            </a:r>
            <a:r>
              <a:rPr lang="en-GB" dirty="0">
                <a:solidFill>
                  <a:srgbClr val="D4D4D4"/>
                </a:solidFill>
                <a:latin typeface="Menlo" panose="020B0609030804020204" pitchFamily="49" charset="0"/>
              </a:rPr>
              <a:t> </a:t>
            </a:r>
            <a:r>
              <a:rPr lang="en-GB" dirty="0" err="1">
                <a:solidFill>
                  <a:srgbClr val="DCDCAA"/>
                </a:solidFill>
                <a:latin typeface="Menlo" panose="020B0609030804020204" pitchFamily="49" charset="0"/>
              </a:rPr>
              <a:t>HelloFn</a:t>
            </a:r>
            <a:r>
              <a:rPr lang="en-GB" dirty="0">
                <a:solidFill>
                  <a:srgbClr val="D4D4D4"/>
                </a:solidFill>
                <a:latin typeface="Menlo" panose="020B0609030804020204" pitchFamily="49" charset="0"/>
              </a:rPr>
              <a:t> = (</a:t>
            </a:r>
            <a:r>
              <a:rPr lang="en-GB" dirty="0">
                <a:solidFill>
                  <a:srgbClr val="9CDCFE"/>
                </a:solidFill>
                <a:latin typeface="Menlo" panose="020B0609030804020204" pitchFamily="49" charset="0"/>
              </a:rPr>
              <a:t>props</a:t>
            </a:r>
            <a:r>
              <a:rPr lang="en-GB" dirty="0">
                <a:solidFill>
                  <a:srgbClr val="D4D4D4"/>
                </a:solidFill>
                <a:latin typeface="Menlo" panose="020B0609030804020204" pitchFamily="49" charset="0"/>
              </a:rPr>
              <a:t>: </a:t>
            </a:r>
            <a:r>
              <a:rPr lang="en-GB" dirty="0">
                <a:solidFill>
                  <a:srgbClr val="4EC9B0"/>
                </a:solidFill>
                <a:latin typeface="Menlo" panose="020B0609030804020204" pitchFamily="49" charset="0"/>
              </a:rPr>
              <a:t>Props</a:t>
            </a:r>
            <a:r>
              <a:rPr lang="en-GB" dirty="0">
                <a:solidFill>
                  <a:srgbClr val="D4D4D4"/>
                </a:solidFill>
                <a:latin typeface="Menlo" panose="020B0609030804020204" pitchFamily="49" charset="0"/>
              </a:rPr>
              <a:t>): </a:t>
            </a:r>
            <a:r>
              <a:rPr lang="en-GB" dirty="0" err="1">
                <a:solidFill>
                  <a:srgbClr val="4EC9B0"/>
                </a:solidFill>
                <a:latin typeface="Menlo" panose="020B0609030804020204" pitchFamily="49" charset="0"/>
              </a:rPr>
              <a:t>JSX</a:t>
            </a:r>
            <a:r>
              <a:rPr lang="en-GB" dirty="0" err="1">
                <a:solidFill>
                  <a:srgbClr val="D4D4D4"/>
                </a:solidFill>
                <a:latin typeface="Menlo" panose="020B0609030804020204" pitchFamily="49" charset="0"/>
              </a:rPr>
              <a:t>.</a:t>
            </a:r>
            <a:r>
              <a:rPr lang="en-GB" dirty="0" err="1">
                <a:solidFill>
                  <a:srgbClr val="4EC9B0"/>
                </a:solidFill>
                <a:latin typeface="Menlo" panose="020B0609030804020204" pitchFamily="49" charset="0"/>
              </a:rPr>
              <a:t>Element</a:t>
            </a:r>
            <a:r>
              <a:rPr lang="en-GB" dirty="0">
                <a:solidFill>
                  <a:srgbClr val="D4D4D4"/>
                </a:solidFill>
                <a:latin typeface="Menlo" panose="020B0609030804020204" pitchFamily="49" charset="0"/>
              </a:rPr>
              <a:t> </a:t>
            </a:r>
            <a:r>
              <a:rPr lang="en-GB" dirty="0">
                <a:solidFill>
                  <a:srgbClr val="569CD6"/>
                </a:solidFill>
                <a:latin typeface="Menlo" panose="020B0609030804020204" pitchFamily="49" charset="0"/>
              </a:rPr>
              <a:t>=&gt;</a:t>
            </a:r>
            <a:r>
              <a:rPr lang="en-GB" dirty="0">
                <a:solidFill>
                  <a:srgbClr val="D4D4D4"/>
                </a:solidFill>
                <a:latin typeface="Menlo" panose="020B0609030804020204" pitchFamily="49" charset="0"/>
              </a:rPr>
              <a:t> {</a:t>
            </a:r>
          </a:p>
          <a:p>
            <a:r>
              <a:rPr lang="en-GB" dirty="0">
                <a:solidFill>
                  <a:srgbClr val="569CD6"/>
                </a:solidFill>
                <a:latin typeface="Menlo" panose="020B0609030804020204" pitchFamily="49" charset="0"/>
              </a:rPr>
              <a:t>	</a:t>
            </a:r>
            <a:r>
              <a:rPr lang="en-GB" dirty="0" err="1">
                <a:solidFill>
                  <a:srgbClr val="569CD6"/>
                </a:solidFill>
                <a:latin typeface="Menlo" panose="020B0609030804020204" pitchFamily="49" charset="0"/>
              </a:rPr>
              <a:t>const</a:t>
            </a:r>
            <a:r>
              <a:rPr lang="en-GB" dirty="0">
                <a:solidFill>
                  <a:srgbClr val="D4D4D4"/>
                </a:solidFill>
                <a:latin typeface="Menlo" panose="020B0609030804020204" pitchFamily="49" charset="0"/>
              </a:rPr>
              <a:t> [</a:t>
            </a:r>
            <a:r>
              <a:rPr lang="en-GB" dirty="0">
                <a:solidFill>
                  <a:srgbClr val="4FC1FF"/>
                </a:solidFill>
                <a:latin typeface="Menlo" panose="020B0609030804020204" pitchFamily="49" charset="0"/>
              </a:rPr>
              <a:t>counter</a:t>
            </a:r>
            <a:r>
              <a:rPr lang="en-GB" dirty="0">
                <a:solidFill>
                  <a:srgbClr val="D4D4D4"/>
                </a:solidFill>
                <a:latin typeface="Menlo" panose="020B0609030804020204" pitchFamily="49" charset="0"/>
              </a:rPr>
              <a:t>, </a:t>
            </a:r>
            <a:r>
              <a:rPr lang="en-GB" dirty="0" err="1">
                <a:solidFill>
                  <a:srgbClr val="DCDCAA"/>
                </a:solidFill>
                <a:latin typeface="Menlo" panose="020B0609030804020204" pitchFamily="49" charset="0"/>
              </a:rPr>
              <a:t>setCounter</a:t>
            </a:r>
            <a:r>
              <a:rPr lang="en-GB" dirty="0">
                <a:solidFill>
                  <a:srgbClr val="D4D4D4"/>
                </a:solidFill>
                <a:latin typeface="Menlo" panose="020B0609030804020204" pitchFamily="49" charset="0"/>
              </a:rPr>
              <a:t>] = </a:t>
            </a:r>
            <a:r>
              <a:rPr lang="en-GB" dirty="0" err="1">
                <a:solidFill>
                  <a:srgbClr val="DCDCAA"/>
                </a:solidFill>
                <a:latin typeface="Menlo" panose="020B0609030804020204" pitchFamily="49" charset="0"/>
              </a:rPr>
              <a:t>useState</a:t>
            </a:r>
            <a:r>
              <a:rPr lang="en-GB" dirty="0">
                <a:solidFill>
                  <a:srgbClr val="D4D4D4"/>
                </a:solidFill>
                <a:latin typeface="Menlo" panose="020B0609030804020204" pitchFamily="49" charset="0"/>
              </a:rPr>
              <a:t>(</a:t>
            </a:r>
            <a:r>
              <a:rPr lang="en-GB" dirty="0">
                <a:solidFill>
                  <a:srgbClr val="B5CEA8"/>
                </a:solidFill>
                <a:latin typeface="Menlo" panose="020B0609030804020204" pitchFamily="49" charset="0"/>
              </a:rPr>
              <a:t>0</a:t>
            </a:r>
            <a:r>
              <a:rPr lang="en-GB" dirty="0">
                <a:solidFill>
                  <a:srgbClr val="D4D4D4"/>
                </a:solidFill>
                <a:latin typeface="Menlo" panose="020B0609030804020204" pitchFamily="49" charset="0"/>
              </a:rPr>
              <a:t>);</a:t>
            </a:r>
          </a:p>
          <a:p>
            <a:pPr lvl="1"/>
            <a:r>
              <a:rPr lang="en-GB" dirty="0">
                <a:solidFill>
                  <a:srgbClr val="C586C0"/>
                </a:solidFill>
                <a:latin typeface="Menlo" panose="020B0609030804020204" pitchFamily="49" charset="0"/>
              </a:rPr>
              <a:t>return</a:t>
            </a:r>
            <a:r>
              <a:rPr lang="en-GB" dirty="0">
                <a:solidFill>
                  <a:srgbClr val="D4D4D4"/>
                </a:solidFill>
                <a:latin typeface="Menlo" panose="020B0609030804020204" pitchFamily="49" charset="0"/>
              </a:rPr>
              <a:t> (</a:t>
            </a:r>
          </a:p>
          <a:p>
            <a:pPr lvl="2"/>
            <a:r>
              <a:rPr lang="en-GB" dirty="0">
                <a:solidFill>
                  <a:srgbClr val="808080"/>
                </a:solidFill>
                <a:latin typeface="Menlo" panose="020B0609030804020204" pitchFamily="49" charset="0"/>
              </a:rPr>
              <a:t>&lt;</a:t>
            </a:r>
            <a:r>
              <a:rPr lang="en-GB" dirty="0">
                <a:solidFill>
                  <a:srgbClr val="4EC9B0"/>
                </a:solidFill>
                <a:latin typeface="Menlo" panose="020B0609030804020204" pitchFamily="49" charset="0"/>
              </a:rPr>
              <a:t>View</a:t>
            </a:r>
            <a:r>
              <a:rPr lang="en-GB" dirty="0">
                <a:solidFill>
                  <a:srgbClr val="D4D4D4"/>
                </a:solidFill>
                <a:latin typeface="Menlo" panose="020B0609030804020204" pitchFamily="49" charset="0"/>
              </a:rPr>
              <a:t> </a:t>
            </a:r>
            <a:r>
              <a:rPr lang="en-GB" dirty="0">
                <a:solidFill>
                  <a:srgbClr val="9CDCFE"/>
                </a:solidFill>
                <a:latin typeface="Menlo" panose="020B0609030804020204" pitchFamily="49" charset="0"/>
              </a:rPr>
              <a:t>style</a:t>
            </a:r>
            <a:r>
              <a:rPr lang="en-GB" dirty="0">
                <a:solidFill>
                  <a:srgbClr val="D4D4D4"/>
                </a:solidFill>
                <a:latin typeface="Menlo" panose="020B0609030804020204" pitchFamily="49" charset="0"/>
              </a:rPr>
              <a:t>=</a:t>
            </a:r>
            <a:r>
              <a:rPr lang="en-GB" dirty="0">
                <a:solidFill>
                  <a:srgbClr val="569CD6"/>
                </a:solidFill>
                <a:latin typeface="Menlo" panose="020B0609030804020204" pitchFamily="49" charset="0"/>
              </a:rPr>
              <a:t>{</a:t>
            </a:r>
            <a:r>
              <a:rPr lang="en-GB" dirty="0" err="1">
                <a:solidFill>
                  <a:srgbClr val="4FC1FF"/>
                </a:solidFill>
                <a:latin typeface="Menlo" panose="020B0609030804020204" pitchFamily="49" charset="0"/>
              </a:rPr>
              <a:t>styles</a:t>
            </a:r>
            <a:r>
              <a:rPr lang="en-GB" dirty="0" err="1">
                <a:solidFill>
                  <a:srgbClr val="D4D4D4"/>
                </a:solidFill>
                <a:latin typeface="Menlo" panose="020B0609030804020204" pitchFamily="49" charset="0"/>
              </a:rPr>
              <a:t>.</a:t>
            </a:r>
            <a:r>
              <a:rPr lang="en-GB" dirty="0" err="1">
                <a:solidFill>
                  <a:srgbClr val="9CDCFE"/>
                </a:solidFill>
                <a:latin typeface="Menlo" panose="020B0609030804020204" pitchFamily="49" charset="0"/>
              </a:rPr>
              <a:t>root</a:t>
            </a:r>
            <a:r>
              <a:rPr lang="en-GB" dirty="0">
                <a:solidFill>
                  <a:srgbClr val="569CD6"/>
                </a:solidFill>
                <a:latin typeface="Menlo" panose="020B0609030804020204" pitchFamily="49" charset="0"/>
              </a:rPr>
              <a:t>}</a:t>
            </a:r>
            <a:r>
              <a:rPr lang="en-GB" dirty="0">
                <a:solidFill>
                  <a:srgbClr val="808080"/>
                </a:solidFill>
                <a:latin typeface="Menlo" panose="020B0609030804020204" pitchFamily="49" charset="0"/>
              </a:rPr>
              <a:t>&gt;</a:t>
            </a:r>
            <a:endParaRPr lang="en-GB" dirty="0">
              <a:solidFill>
                <a:srgbClr val="D4D4D4"/>
              </a:solidFill>
              <a:latin typeface="Menlo" panose="020B0609030804020204" pitchFamily="49" charset="0"/>
            </a:endParaRPr>
          </a:p>
          <a:p>
            <a:pPr lvl="3"/>
            <a:r>
              <a:rPr lang="en-GB" dirty="0">
                <a:solidFill>
                  <a:srgbClr val="808080"/>
                </a:solidFill>
                <a:latin typeface="Menlo" panose="020B0609030804020204" pitchFamily="49" charset="0"/>
              </a:rPr>
              <a:t>&lt;</a:t>
            </a:r>
            <a:r>
              <a:rPr lang="en-GB" dirty="0">
                <a:solidFill>
                  <a:srgbClr val="4EC9B0"/>
                </a:solidFill>
                <a:latin typeface="Menlo" panose="020B0609030804020204" pitchFamily="49" charset="0"/>
              </a:rPr>
              <a:t>Button</a:t>
            </a:r>
            <a:r>
              <a:rPr lang="en-GB" dirty="0">
                <a:solidFill>
                  <a:srgbClr val="D4D4D4"/>
                </a:solidFill>
                <a:latin typeface="Menlo" panose="020B0609030804020204" pitchFamily="49" charset="0"/>
              </a:rPr>
              <a:t> </a:t>
            </a:r>
            <a:r>
              <a:rPr lang="en-GB" dirty="0">
                <a:solidFill>
                  <a:srgbClr val="9CDCFE"/>
                </a:solidFill>
                <a:latin typeface="Menlo" panose="020B0609030804020204" pitchFamily="49" charset="0"/>
              </a:rPr>
              <a:t>title</a:t>
            </a:r>
            <a:r>
              <a:rPr lang="en-GB" dirty="0">
                <a:solidFill>
                  <a:srgbClr val="D4D4D4"/>
                </a:solidFill>
                <a:latin typeface="Menlo" panose="020B0609030804020204" pitchFamily="49" charset="0"/>
              </a:rPr>
              <a:t>=</a:t>
            </a:r>
            <a:r>
              <a:rPr lang="en-GB" dirty="0">
                <a:solidFill>
                  <a:srgbClr val="CE9178"/>
                </a:solidFill>
                <a:latin typeface="Menlo" panose="020B0609030804020204" pitchFamily="49" charset="0"/>
              </a:rPr>
              <a:t>"-"</a:t>
            </a:r>
            <a:r>
              <a:rPr lang="en-GB" dirty="0">
                <a:solidFill>
                  <a:srgbClr val="D4D4D4"/>
                </a:solidFill>
                <a:latin typeface="Menlo" panose="020B0609030804020204" pitchFamily="49" charset="0"/>
              </a:rPr>
              <a:t> </a:t>
            </a:r>
            <a:r>
              <a:rPr lang="en-GB" dirty="0" err="1">
                <a:solidFill>
                  <a:srgbClr val="9CDCFE"/>
                </a:solidFill>
                <a:latin typeface="Menlo" panose="020B0609030804020204" pitchFamily="49" charset="0"/>
              </a:rPr>
              <a:t>onPress</a:t>
            </a:r>
            <a:r>
              <a:rPr lang="en-GB" dirty="0">
                <a:solidFill>
                  <a:srgbClr val="D4D4D4"/>
                </a:solidFill>
                <a:latin typeface="Menlo" panose="020B0609030804020204" pitchFamily="49" charset="0"/>
              </a:rPr>
              <a:t>=</a:t>
            </a:r>
            <a:r>
              <a:rPr lang="en-GB" dirty="0">
                <a:solidFill>
                  <a:srgbClr val="569CD6"/>
                </a:solidFill>
                <a:latin typeface="Menlo" panose="020B0609030804020204" pitchFamily="49" charset="0"/>
              </a:rPr>
              <a:t>{</a:t>
            </a:r>
            <a:r>
              <a:rPr lang="en-GB" dirty="0">
                <a:solidFill>
                  <a:srgbClr val="D4D4D4"/>
                </a:solidFill>
                <a:latin typeface="Menlo" panose="020B0609030804020204" pitchFamily="49" charset="0"/>
              </a:rPr>
              <a:t>() </a:t>
            </a:r>
            <a:r>
              <a:rPr lang="en-GB" dirty="0">
                <a:solidFill>
                  <a:srgbClr val="569CD6"/>
                </a:solidFill>
                <a:latin typeface="Menlo" panose="020B0609030804020204" pitchFamily="49" charset="0"/>
              </a:rPr>
              <a:t>=&gt;</a:t>
            </a:r>
            <a:r>
              <a:rPr lang="en-GB" dirty="0">
                <a:solidFill>
                  <a:srgbClr val="D4D4D4"/>
                </a:solidFill>
                <a:latin typeface="Menlo" panose="020B0609030804020204" pitchFamily="49" charset="0"/>
              </a:rPr>
              <a:t> </a:t>
            </a:r>
            <a:r>
              <a:rPr lang="en-GB" dirty="0" err="1">
                <a:solidFill>
                  <a:srgbClr val="DCDCAA"/>
                </a:solidFill>
                <a:latin typeface="Menlo" panose="020B0609030804020204" pitchFamily="49" charset="0"/>
              </a:rPr>
              <a:t>setCounter</a:t>
            </a:r>
            <a:r>
              <a:rPr lang="en-GB" dirty="0">
                <a:solidFill>
                  <a:srgbClr val="D4D4D4"/>
                </a:solidFill>
                <a:latin typeface="Menlo" panose="020B0609030804020204" pitchFamily="49" charset="0"/>
              </a:rPr>
              <a:t>(</a:t>
            </a:r>
            <a:r>
              <a:rPr lang="en-GB" dirty="0">
                <a:solidFill>
                  <a:srgbClr val="4FC1FF"/>
                </a:solidFill>
                <a:latin typeface="Menlo" panose="020B0609030804020204" pitchFamily="49" charset="0"/>
              </a:rPr>
              <a:t>counter</a:t>
            </a:r>
            <a:r>
              <a:rPr lang="en-GB" dirty="0">
                <a:solidFill>
                  <a:srgbClr val="D4D4D4"/>
                </a:solidFill>
                <a:latin typeface="Menlo" panose="020B0609030804020204" pitchFamily="49" charset="0"/>
              </a:rPr>
              <a:t> - </a:t>
            </a:r>
            <a:r>
              <a:rPr lang="en-GB" dirty="0">
                <a:solidFill>
                  <a:srgbClr val="B5CEA8"/>
                </a:solidFill>
                <a:latin typeface="Menlo" panose="020B0609030804020204" pitchFamily="49" charset="0"/>
              </a:rPr>
              <a:t>1</a:t>
            </a:r>
            <a:r>
              <a:rPr lang="en-GB" dirty="0">
                <a:solidFill>
                  <a:srgbClr val="D4D4D4"/>
                </a:solidFill>
                <a:latin typeface="Menlo" panose="020B0609030804020204" pitchFamily="49" charset="0"/>
              </a:rPr>
              <a:t>)</a:t>
            </a:r>
            <a:r>
              <a:rPr lang="en-GB" dirty="0">
                <a:solidFill>
                  <a:srgbClr val="569CD6"/>
                </a:solidFill>
                <a:latin typeface="Menlo" panose="020B0609030804020204" pitchFamily="49" charset="0"/>
              </a:rPr>
              <a:t>}</a:t>
            </a:r>
            <a:r>
              <a:rPr lang="en-GB" dirty="0">
                <a:solidFill>
                  <a:srgbClr val="D4D4D4"/>
                </a:solidFill>
                <a:latin typeface="Menlo" panose="020B0609030804020204" pitchFamily="49" charset="0"/>
              </a:rPr>
              <a:t> </a:t>
            </a:r>
            <a:r>
              <a:rPr lang="en-GB" dirty="0">
                <a:solidFill>
                  <a:srgbClr val="808080"/>
                </a:solidFill>
                <a:latin typeface="Menlo" panose="020B0609030804020204" pitchFamily="49" charset="0"/>
              </a:rPr>
              <a:t>/&gt;</a:t>
            </a:r>
            <a:endParaRPr lang="en-GB" dirty="0">
              <a:solidFill>
                <a:srgbClr val="D4D4D4"/>
              </a:solidFill>
              <a:latin typeface="Menlo" panose="020B0609030804020204" pitchFamily="49" charset="0"/>
            </a:endParaRPr>
          </a:p>
          <a:p>
            <a:pPr lvl="3"/>
            <a:r>
              <a:rPr lang="en-GB" dirty="0">
                <a:solidFill>
                  <a:srgbClr val="808080"/>
                </a:solidFill>
                <a:latin typeface="Menlo" panose="020B0609030804020204" pitchFamily="49" charset="0"/>
              </a:rPr>
              <a:t>&lt;</a:t>
            </a:r>
            <a:r>
              <a:rPr lang="en-GB" dirty="0">
                <a:solidFill>
                  <a:srgbClr val="4EC9B0"/>
                </a:solidFill>
                <a:latin typeface="Menlo" panose="020B0609030804020204" pitchFamily="49" charset="0"/>
              </a:rPr>
              <a:t>Text</a:t>
            </a:r>
            <a:r>
              <a:rPr lang="en-GB" dirty="0">
                <a:solidFill>
                  <a:srgbClr val="D4D4D4"/>
                </a:solidFill>
                <a:latin typeface="Menlo" panose="020B0609030804020204" pitchFamily="49" charset="0"/>
              </a:rPr>
              <a:t> </a:t>
            </a:r>
            <a:r>
              <a:rPr lang="en-GB" dirty="0">
                <a:solidFill>
                  <a:srgbClr val="9CDCFE"/>
                </a:solidFill>
                <a:latin typeface="Menlo" panose="020B0609030804020204" pitchFamily="49" charset="0"/>
              </a:rPr>
              <a:t>style</a:t>
            </a:r>
            <a:r>
              <a:rPr lang="en-GB" dirty="0">
                <a:solidFill>
                  <a:srgbClr val="D4D4D4"/>
                </a:solidFill>
                <a:latin typeface="Menlo" panose="020B0609030804020204" pitchFamily="49" charset="0"/>
              </a:rPr>
              <a:t>=</a:t>
            </a:r>
            <a:r>
              <a:rPr lang="en-GB" dirty="0">
                <a:solidFill>
                  <a:srgbClr val="569CD6"/>
                </a:solidFill>
                <a:latin typeface="Menlo" panose="020B0609030804020204" pitchFamily="49" charset="0"/>
              </a:rPr>
              <a:t>{</a:t>
            </a:r>
            <a:r>
              <a:rPr lang="en-GB" dirty="0" err="1">
                <a:solidFill>
                  <a:srgbClr val="4FC1FF"/>
                </a:solidFill>
                <a:latin typeface="Menlo" panose="020B0609030804020204" pitchFamily="49" charset="0"/>
              </a:rPr>
              <a:t>styles</a:t>
            </a:r>
            <a:r>
              <a:rPr lang="en-GB" dirty="0" err="1">
                <a:solidFill>
                  <a:srgbClr val="D4D4D4"/>
                </a:solidFill>
                <a:latin typeface="Menlo" panose="020B0609030804020204" pitchFamily="49" charset="0"/>
              </a:rPr>
              <a:t>.</a:t>
            </a:r>
            <a:r>
              <a:rPr lang="en-GB" dirty="0" err="1">
                <a:solidFill>
                  <a:srgbClr val="9CDCFE"/>
                </a:solidFill>
                <a:latin typeface="Menlo" panose="020B0609030804020204" pitchFamily="49" charset="0"/>
              </a:rPr>
              <a:t>greeting</a:t>
            </a:r>
            <a:r>
              <a:rPr lang="en-GB" dirty="0">
                <a:solidFill>
                  <a:srgbClr val="569CD6"/>
                </a:solidFill>
                <a:latin typeface="Menlo" panose="020B0609030804020204" pitchFamily="49" charset="0"/>
              </a:rPr>
              <a:t>}</a:t>
            </a:r>
            <a:r>
              <a:rPr lang="en-GB" dirty="0">
                <a:solidFill>
                  <a:srgbClr val="808080"/>
                </a:solidFill>
                <a:latin typeface="Menlo" panose="020B0609030804020204" pitchFamily="49" charset="0"/>
              </a:rPr>
              <a:t>&gt;</a:t>
            </a:r>
            <a:endParaRPr lang="en-GB" dirty="0">
              <a:solidFill>
                <a:srgbClr val="D4D4D4"/>
              </a:solidFill>
              <a:latin typeface="Menlo" panose="020B0609030804020204" pitchFamily="49" charset="0"/>
            </a:endParaRPr>
          </a:p>
          <a:p>
            <a:pPr lvl="3"/>
            <a:r>
              <a:rPr lang="en-GB" dirty="0">
                <a:solidFill>
                  <a:srgbClr val="569CD6"/>
                </a:solidFill>
                <a:latin typeface="Menlo" panose="020B0609030804020204" pitchFamily="49" charset="0"/>
              </a:rPr>
              <a:t>	{</a:t>
            </a:r>
            <a:r>
              <a:rPr lang="en-GB" dirty="0" err="1">
                <a:solidFill>
                  <a:srgbClr val="9CDCFE"/>
                </a:solidFill>
                <a:latin typeface="Menlo" panose="020B0609030804020204" pitchFamily="49" charset="0"/>
              </a:rPr>
              <a:t>props</a:t>
            </a:r>
            <a:r>
              <a:rPr lang="en-GB" dirty="0" err="1">
                <a:solidFill>
                  <a:srgbClr val="D4D4D4"/>
                </a:solidFill>
                <a:latin typeface="Menlo" panose="020B0609030804020204" pitchFamily="49" charset="0"/>
              </a:rPr>
              <a:t>.</a:t>
            </a:r>
            <a:r>
              <a:rPr lang="en-GB" dirty="0" err="1">
                <a:solidFill>
                  <a:srgbClr val="9CDCFE"/>
                </a:solidFill>
                <a:latin typeface="Menlo" panose="020B0609030804020204" pitchFamily="49" charset="0"/>
              </a:rPr>
              <a:t>label</a:t>
            </a:r>
            <a:r>
              <a:rPr lang="en-GB" dirty="0">
                <a:solidFill>
                  <a:srgbClr val="569CD6"/>
                </a:solidFill>
                <a:latin typeface="Menlo" panose="020B0609030804020204" pitchFamily="49" charset="0"/>
              </a:rPr>
              <a:t>}</a:t>
            </a:r>
            <a:r>
              <a:rPr lang="en-GB" dirty="0">
                <a:solidFill>
                  <a:srgbClr val="D4D4D4"/>
                </a:solidFill>
                <a:latin typeface="Menlo" panose="020B0609030804020204" pitchFamily="49" charset="0"/>
              </a:rPr>
              <a:t> </a:t>
            </a:r>
            <a:r>
              <a:rPr lang="en-GB" dirty="0">
                <a:solidFill>
                  <a:srgbClr val="569CD6"/>
                </a:solidFill>
                <a:latin typeface="Menlo" panose="020B0609030804020204" pitchFamily="49" charset="0"/>
              </a:rPr>
              <a:t>{</a:t>
            </a:r>
            <a:r>
              <a:rPr lang="en-GB" dirty="0">
                <a:solidFill>
                  <a:srgbClr val="4FC1FF"/>
                </a:solidFill>
                <a:latin typeface="Menlo" panose="020B0609030804020204" pitchFamily="49" charset="0"/>
              </a:rPr>
              <a:t>counter</a:t>
            </a:r>
            <a:r>
              <a:rPr lang="en-GB" dirty="0">
                <a:solidFill>
                  <a:srgbClr val="569CD6"/>
                </a:solidFill>
                <a:latin typeface="Menlo" panose="020B0609030804020204" pitchFamily="49" charset="0"/>
              </a:rPr>
              <a:t>}</a:t>
            </a:r>
            <a:endParaRPr lang="en-GB" dirty="0">
              <a:solidFill>
                <a:srgbClr val="D4D4D4"/>
              </a:solidFill>
              <a:latin typeface="Menlo" panose="020B0609030804020204" pitchFamily="49" charset="0"/>
            </a:endParaRPr>
          </a:p>
          <a:p>
            <a:pPr lvl="3"/>
            <a:r>
              <a:rPr lang="en-GB" dirty="0">
                <a:solidFill>
                  <a:srgbClr val="808080"/>
                </a:solidFill>
                <a:latin typeface="Menlo" panose="020B0609030804020204" pitchFamily="49" charset="0"/>
              </a:rPr>
              <a:t>&lt;/</a:t>
            </a:r>
            <a:r>
              <a:rPr lang="en-GB" dirty="0">
                <a:solidFill>
                  <a:srgbClr val="4EC9B0"/>
                </a:solidFill>
                <a:latin typeface="Menlo" panose="020B0609030804020204" pitchFamily="49" charset="0"/>
              </a:rPr>
              <a:t>Text</a:t>
            </a:r>
            <a:r>
              <a:rPr lang="en-GB" dirty="0">
                <a:solidFill>
                  <a:srgbClr val="808080"/>
                </a:solidFill>
                <a:latin typeface="Menlo" panose="020B0609030804020204" pitchFamily="49" charset="0"/>
              </a:rPr>
              <a:t>&gt;</a:t>
            </a:r>
            <a:endParaRPr lang="en-GB" dirty="0">
              <a:solidFill>
                <a:srgbClr val="D4D4D4"/>
              </a:solidFill>
              <a:latin typeface="Menlo" panose="020B0609030804020204" pitchFamily="49" charset="0"/>
            </a:endParaRPr>
          </a:p>
          <a:p>
            <a:pPr lvl="3"/>
            <a:r>
              <a:rPr lang="en-GB" dirty="0">
                <a:solidFill>
                  <a:srgbClr val="808080"/>
                </a:solidFill>
                <a:latin typeface="Menlo" panose="020B0609030804020204" pitchFamily="49" charset="0"/>
              </a:rPr>
              <a:t>&lt;</a:t>
            </a:r>
            <a:r>
              <a:rPr lang="en-GB" dirty="0">
                <a:solidFill>
                  <a:srgbClr val="4EC9B0"/>
                </a:solidFill>
                <a:latin typeface="Menlo" panose="020B0609030804020204" pitchFamily="49" charset="0"/>
              </a:rPr>
              <a:t>Button</a:t>
            </a:r>
            <a:r>
              <a:rPr lang="en-GB" dirty="0">
                <a:solidFill>
                  <a:srgbClr val="D4D4D4"/>
                </a:solidFill>
                <a:latin typeface="Menlo" panose="020B0609030804020204" pitchFamily="49" charset="0"/>
              </a:rPr>
              <a:t> </a:t>
            </a:r>
            <a:r>
              <a:rPr lang="en-GB" dirty="0">
                <a:solidFill>
                  <a:srgbClr val="9CDCFE"/>
                </a:solidFill>
                <a:latin typeface="Menlo" panose="020B0609030804020204" pitchFamily="49" charset="0"/>
              </a:rPr>
              <a:t>title</a:t>
            </a:r>
            <a:r>
              <a:rPr lang="en-GB" dirty="0">
                <a:solidFill>
                  <a:srgbClr val="D4D4D4"/>
                </a:solidFill>
                <a:latin typeface="Menlo" panose="020B0609030804020204" pitchFamily="49" charset="0"/>
              </a:rPr>
              <a:t>=</a:t>
            </a:r>
            <a:r>
              <a:rPr lang="en-GB" dirty="0">
                <a:solidFill>
                  <a:srgbClr val="CE9178"/>
                </a:solidFill>
                <a:latin typeface="Menlo" panose="020B0609030804020204" pitchFamily="49" charset="0"/>
              </a:rPr>
              <a:t>"+"</a:t>
            </a:r>
            <a:r>
              <a:rPr lang="en-GB" dirty="0">
                <a:solidFill>
                  <a:srgbClr val="D4D4D4"/>
                </a:solidFill>
                <a:latin typeface="Menlo" panose="020B0609030804020204" pitchFamily="49" charset="0"/>
              </a:rPr>
              <a:t> </a:t>
            </a:r>
            <a:r>
              <a:rPr lang="en-GB" dirty="0" err="1">
                <a:solidFill>
                  <a:srgbClr val="9CDCFE"/>
                </a:solidFill>
                <a:latin typeface="Menlo" panose="020B0609030804020204" pitchFamily="49" charset="0"/>
              </a:rPr>
              <a:t>onPress</a:t>
            </a:r>
            <a:r>
              <a:rPr lang="en-GB" dirty="0">
                <a:solidFill>
                  <a:srgbClr val="D4D4D4"/>
                </a:solidFill>
                <a:latin typeface="Menlo" panose="020B0609030804020204" pitchFamily="49" charset="0"/>
              </a:rPr>
              <a:t>=</a:t>
            </a:r>
            <a:r>
              <a:rPr lang="en-GB" dirty="0">
                <a:solidFill>
                  <a:srgbClr val="569CD6"/>
                </a:solidFill>
                <a:latin typeface="Menlo" panose="020B0609030804020204" pitchFamily="49" charset="0"/>
              </a:rPr>
              <a:t>{</a:t>
            </a:r>
            <a:r>
              <a:rPr lang="en-GB" dirty="0">
                <a:solidFill>
                  <a:srgbClr val="D4D4D4"/>
                </a:solidFill>
                <a:latin typeface="Menlo" panose="020B0609030804020204" pitchFamily="49" charset="0"/>
              </a:rPr>
              <a:t>() </a:t>
            </a:r>
            <a:r>
              <a:rPr lang="en-GB" dirty="0">
                <a:solidFill>
                  <a:srgbClr val="569CD6"/>
                </a:solidFill>
                <a:latin typeface="Menlo" panose="020B0609030804020204" pitchFamily="49" charset="0"/>
              </a:rPr>
              <a:t>=&gt;</a:t>
            </a:r>
            <a:r>
              <a:rPr lang="en-GB" dirty="0">
                <a:solidFill>
                  <a:srgbClr val="D4D4D4"/>
                </a:solidFill>
                <a:latin typeface="Menlo" panose="020B0609030804020204" pitchFamily="49" charset="0"/>
              </a:rPr>
              <a:t> </a:t>
            </a:r>
            <a:r>
              <a:rPr lang="en-GB" dirty="0" err="1">
                <a:solidFill>
                  <a:srgbClr val="DCDCAA"/>
                </a:solidFill>
                <a:latin typeface="Menlo" panose="020B0609030804020204" pitchFamily="49" charset="0"/>
              </a:rPr>
              <a:t>setCounter</a:t>
            </a:r>
            <a:r>
              <a:rPr lang="en-GB" dirty="0">
                <a:solidFill>
                  <a:srgbClr val="D4D4D4"/>
                </a:solidFill>
                <a:latin typeface="Menlo" panose="020B0609030804020204" pitchFamily="49" charset="0"/>
              </a:rPr>
              <a:t>(</a:t>
            </a:r>
            <a:r>
              <a:rPr lang="en-GB" dirty="0">
                <a:solidFill>
                  <a:srgbClr val="4FC1FF"/>
                </a:solidFill>
                <a:latin typeface="Menlo" panose="020B0609030804020204" pitchFamily="49" charset="0"/>
              </a:rPr>
              <a:t>counter</a:t>
            </a:r>
            <a:r>
              <a:rPr lang="en-GB" dirty="0">
                <a:solidFill>
                  <a:srgbClr val="D4D4D4"/>
                </a:solidFill>
                <a:latin typeface="Menlo" panose="020B0609030804020204" pitchFamily="49" charset="0"/>
              </a:rPr>
              <a:t> + </a:t>
            </a:r>
            <a:r>
              <a:rPr lang="en-GB" dirty="0">
                <a:solidFill>
                  <a:srgbClr val="B5CEA8"/>
                </a:solidFill>
                <a:latin typeface="Menlo" panose="020B0609030804020204" pitchFamily="49" charset="0"/>
              </a:rPr>
              <a:t>1</a:t>
            </a:r>
            <a:r>
              <a:rPr lang="en-GB" dirty="0">
                <a:solidFill>
                  <a:srgbClr val="D4D4D4"/>
                </a:solidFill>
                <a:latin typeface="Menlo" panose="020B0609030804020204" pitchFamily="49" charset="0"/>
              </a:rPr>
              <a:t>)</a:t>
            </a:r>
            <a:r>
              <a:rPr lang="en-GB" dirty="0">
                <a:solidFill>
                  <a:srgbClr val="569CD6"/>
                </a:solidFill>
                <a:latin typeface="Menlo" panose="020B0609030804020204" pitchFamily="49" charset="0"/>
              </a:rPr>
              <a:t>}</a:t>
            </a:r>
            <a:r>
              <a:rPr lang="en-GB" dirty="0">
                <a:solidFill>
                  <a:srgbClr val="D4D4D4"/>
                </a:solidFill>
                <a:latin typeface="Menlo" panose="020B0609030804020204" pitchFamily="49" charset="0"/>
              </a:rPr>
              <a:t> </a:t>
            </a:r>
            <a:r>
              <a:rPr lang="en-GB" dirty="0">
                <a:solidFill>
                  <a:srgbClr val="808080"/>
                </a:solidFill>
                <a:latin typeface="Menlo" panose="020B0609030804020204" pitchFamily="49" charset="0"/>
              </a:rPr>
              <a:t>/&gt;</a:t>
            </a:r>
            <a:endParaRPr lang="en-GB" dirty="0">
              <a:solidFill>
                <a:srgbClr val="D4D4D4"/>
              </a:solidFill>
              <a:latin typeface="Menlo" panose="020B0609030804020204" pitchFamily="49" charset="0"/>
            </a:endParaRPr>
          </a:p>
          <a:p>
            <a:pPr lvl="2"/>
            <a:r>
              <a:rPr lang="en-GB" dirty="0">
                <a:solidFill>
                  <a:srgbClr val="808080"/>
                </a:solidFill>
                <a:latin typeface="Menlo" panose="020B0609030804020204" pitchFamily="49" charset="0"/>
              </a:rPr>
              <a:t>&lt;/</a:t>
            </a:r>
            <a:r>
              <a:rPr lang="en-GB" dirty="0">
                <a:solidFill>
                  <a:srgbClr val="4EC9B0"/>
                </a:solidFill>
                <a:latin typeface="Menlo" panose="020B0609030804020204" pitchFamily="49" charset="0"/>
              </a:rPr>
              <a:t>View</a:t>
            </a:r>
            <a:r>
              <a:rPr lang="en-GB" dirty="0">
                <a:solidFill>
                  <a:srgbClr val="808080"/>
                </a:solidFill>
                <a:latin typeface="Menlo" panose="020B0609030804020204" pitchFamily="49" charset="0"/>
              </a:rPr>
              <a:t>&gt;</a:t>
            </a:r>
            <a:endParaRPr lang="en-GB" dirty="0">
              <a:solidFill>
                <a:srgbClr val="D4D4D4"/>
              </a:solidFill>
              <a:latin typeface="Menlo" panose="020B0609030804020204" pitchFamily="49" charset="0"/>
            </a:endParaRPr>
          </a:p>
          <a:p>
            <a:pPr lvl="1"/>
            <a:r>
              <a:rPr lang="en-GB" dirty="0">
                <a:solidFill>
                  <a:srgbClr val="D4D4D4"/>
                </a:solidFill>
                <a:latin typeface="Menlo" panose="020B0609030804020204" pitchFamily="49" charset="0"/>
              </a:rPr>
              <a:t>);</a:t>
            </a:r>
          </a:p>
          <a:p>
            <a:r>
              <a:rPr lang="en-GB" dirty="0">
                <a:solidFill>
                  <a:srgbClr val="D4D4D4"/>
                </a:solidFill>
                <a:latin typeface="Menlo" panose="020B0609030804020204" pitchFamily="49" charset="0"/>
              </a:rPr>
              <a:t>};</a:t>
            </a:r>
          </a:p>
        </p:txBody>
      </p:sp>
    </p:spTree>
    <p:extLst>
      <p:ext uri="{BB962C8B-B14F-4D97-AF65-F5344CB8AC3E}">
        <p14:creationId xmlns:p14="http://schemas.microsoft.com/office/powerpoint/2010/main" val="37876241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431B2-61D4-5D46-9497-E09D438F77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React N – State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39E022-BF8D-CD48-AD09-358F4ACA00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8314" y="2071629"/>
            <a:ext cx="4266209" cy="825454"/>
          </a:xfrm>
        </p:spPr>
        <p:txBody>
          <a:bodyPr/>
          <a:lstStyle/>
          <a:p>
            <a:r>
              <a:rPr lang="en-US" dirty="0"/>
              <a:t>Callbacks/property drilling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B5CA4D-FA59-EC44-B6FB-444103E5B4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5</a:t>
            </a:fld>
            <a:endParaRPr lang="en-US" dirty="0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40D5AA95-B9FB-5D4F-9A97-960AE54B9426}"/>
              </a:ext>
            </a:extLst>
          </p:cNvPr>
          <p:cNvSpPr/>
          <p:nvPr/>
        </p:nvSpPr>
        <p:spPr>
          <a:xfrm>
            <a:off x="455876" y="3578087"/>
            <a:ext cx="4458030" cy="3097198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534BB45-9AEF-7044-9C40-022FFC5DF7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274" y="3515411"/>
            <a:ext cx="3492500" cy="300990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122FCF32-AC72-5C4D-856A-32A4070A9375}"/>
              </a:ext>
            </a:extLst>
          </p:cNvPr>
          <p:cNvSpPr/>
          <p:nvPr/>
        </p:nvSpPr>
        <p:spPr>
          <a:xfrm>
            <a:off x="7021002" y="3498408"/>
            <a:ext cx="4715124" cy="3176877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F5EE0EF-A1F3-9A47-8568-2D00CF065A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5928" y="3665386"/>
            <a:ext cx="4445000" cy="30099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9BED362-4D45-E547-A8DD-FB905B6932C7}"/>
              </a:ext>
            </a:extLst>
          </p:cNvPr>
          <p:cNvSpPr txBox="1">
            <a:spLocks/>
          </p:cNvSpPr>
          <p:nvPr/>
        </p:nvSpPr>
        <p:spPr>
          <a:xfrm>
            <a:off x="7281112" y="2071629"/>
            <a:ext cx="3477003" cy="8254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en-US" dirty="0"/>
              <a:t>Context API/Redux</a:t>
            </a:r>
          </a:p>
        </p:txBody>
      </p:sp>
    </p:spTree>
    <p:extLst>
      <p:ext uri="{BB962C8B-B14F-4D97-AF65-F5344CB8AC3E}">
        <p14:creationId xmlns:p14="http://schemas.microsoft.com/office/powerpoint/2010/main" val="13554634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431B2-61D4-5D46-9497-E09D438F77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React N – State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39E022-BF8D-CD48-AD09-358F4ACA00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Global/Context API vs Prop Drilling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B5CA4D-FA59-EC44-B6FB-444103E5B4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6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F1A7F2-80C1-7D4A-99EA-4B6CA7C1B2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4682" y="2826327"/>
            <a:ext cx="8067579" cy="3422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2227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7487AA-C843-B148-B1F7-0C75E6434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React N – Context API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C7A02C-213C-7C46-9E86-D5E7A54E1F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When to Use Context</a:t>
            </a:r>
          </a:p>
          <a:p>
            <a:pPr lvl="1"/>
            <a:r>
              <a:rPr lang="en-US" dirty="0"/>
              <a:t>Context is designed to share data that can be considered “global” for a tree (or subtree) of React components</a:t>
            </a:r>
          </a:p>
          <a:p>
            <a:pPr lvl="1"/>
            <a:r>
              <a:rPr lang="en-US" dirty="0"/>
              <a:t>Context is primarily used when some data needs to be accessible by many components at different nesting levels.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AC3AFD-F582-2943-834E-BE54B7944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18551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0E0E5E-37C7-AE4A-B476-5EBC4AF7DD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React N – Context API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622FC4-9EEB-A44E-B39D-FF59CB9C62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2052918"/>
            <a:ext cx="11088688" cy="4195481"/>
          </a:xfrm>
        </p:spPr>
        <p:txBody>
          <a:bodyPr/>
          <a:lstStyle/>
          <a:p>
            <a:r>
              <a:rPr lang="en-US" dirty="0"/>
              <a:t>export const </a:t>
            </a:r>
            <a:r>
              <a:rPr lang="en-US" dirty="0" err="1"/>
              <a:t>AppContext</a:t>
            </a:r>
            <a:r>
              <a:rPr lang="en-US" dirty="0"/>
              <a:t> = </a:t>
            </a:r>
            <a:r>
              <a:rPr lang="en-US" dirty="0" err="1"/>
              <a:t>React.createContext</a:t>
            </a:r>
            <a:r>
              <a:rPr lang="en-US" dirty="0"/>
              <a:t>&lt;</a:t>
            </a:r>
            <a:r>
              <a:rPr lang="en-US" dirty="0" err="1"/>
              <a:t>IAppContext</a:t>
            </a:r>
            <a:r>
              <a:rPr lang="en-US" dirty="0"/>
              <a:t>&gt;(</a:t>
            </a:r>
            <a:r>
              <a:rPr lang="en-US" dirty="0" err="1"/>
              <a:t>defaultValue</a:t>
            </a:r>
            <a:r>
              <a:rPr lang="en-US" dirty="0"/>
              <a:t>);</a:t>
            </a:r>
          </a:p>
          <a:p>
            <a:pPr lvl="1"/>
            <a:r>
              <a:rPr lang="en-US" dirty="0"/>
              <a:t>Creates context (state) object</a:t>
            </a:r>
          </a:p>
          <a:p>
            <a:endParaRPr lang="en-US" dirty="0"/>
          </a:p>
          <a:p>
            <a:r>
              <a:rPr lang="en-US" dirty="0"/>
              <a:t>Also creates Provider and Consumer</a:t>
            </a:r>
            <a:br>
              <a:rPr lang="en-US" dirty="0"/>
            </a:br>
            <a:br>
              <a:rPr lang="en-US" dirty="0"/>
            </a:br>
            <a:r>
              <a:rPr lang="en-US" dirty="0"/>
              <a:t>export const </a:t>
            </a:r>
            <a:r>
              <a:rPr lang="en-US" dirty="0" err="1"/>
              <a:t>AppContextProvider</a:t>
            </a:r>
            <a:r>
              <a:rPr lang="en-US" dirty="0"/>
              <a:t> = </a:t>
            </a:r>
            <a:r>
              <a:rPr lang="en-US" dirty="0" err="1"/>
              <a:t>AppContext.Provider</a:t>
            </a:r>
            <a:r>
              <a:rPr lang="en-US" dirty="0"/>
              <a:t>;</a:t>
            </a:r>
            <a:br>
              <a:rPr lang="en-US" dirty="0"/>
            </a:br>
            <a:r>
              <a:rPr lang="en-US" dirty="0"/>
              <a:t>export const </a:t>
            </a:r>
            <a:r>
              <a:rPr lang="en-US" dirty="0" err="1"/>
              <a:t>AppContextConsumer</a:t>
            </a:r>
            <a:r>
              <a:rPr lang="en-US" dirty="0"/>
              <a:t> = </a:t>
            </a:r>
            <a:r>
              <a:rPr lang="en-US" dirty="0" err="1"/>
              <a:t>AppContext.Consumer</a:t>
            </a:r>
            <a:r>
              <a:rPr lang="en-US" dirty="0"/>
              <a:t>;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A5C82E-5DF1-C842-9133-DA29C5B68A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72786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0E0E5E-37C7-AE4A-B476-5EBC4AF7DD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React N – Context API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622FC4-9EEB-A44E-B39D-FF59CB9C62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2052918"/>
            <a:ext cx="9018698" cy="4538713"/>
          </a:xfrm>
        </p:spPr>
        <p:txBody>
          <a:bodyPr>
            <a:normAutofit/>
          </a:bodyPr>
          <a:lstStyle/>
          <a:p>
            <a:r>
              <a:rPr lang="en-US" dirty="0"/>
              <a:t>Context Provider</a:t>
            </a:r>
          </a:p>
          <a:p>
            <a:pPr lvl="1"/>
            <a:r>
              <a:rPr lang="en-US" dirty="0"/>
              <a:t>Every Context object comes with a Provider React component that allows consuming components to subscribe to context changes.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 err="1"/>
              <a:t>defaultValue</a:t>
            </a:r>
            <a:r>
              <a:rPr lang="en-US" dirty="0"/>
              <a:t> from </a:t>
            </a:r>
            <a:r>
              <a:rPr lang="en-US" dirty="0" err="1"/>
              <a:t>createContext</a:t>
            </a:r>
            <a:r>
              <a:rPr lang="en-US" dirty="0"/>
              <a:t> is only used, when provider is not found!</a:t>
            </a:r>
          </a:p>
          <a:p>
            <a:pPr lvl="1"/>
            <a:r>
              <a:rPr lang="en-US" dirty="0"/>
              <a:t>All consumers that are descendants of a Provider will re-render whenever the Provider’s </a:t>
            </a:r>
            <a:r>
              <a:rPr lang="en-US" b="1" dirty="0"/>
              <a:t>value prop changes</a:t>
            </a:r>
            <a:r>
              <a:rPr lang="en-US" dirty="0"/>
              <a:t>. (same algorithm as </a:t>
            </a:r>
            <a:r>
              <a:rPr lang="en-US" dirty="0" err="1"/>
              <a:t>Object.is</a:t>
            </a:r>
            <a:r>
              <a:rPr lang="en-US" dirty="0"/>
              <a:t>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A5C82E-5DF1-C842-9133-DA29C5B68A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9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9F06F7-1646-194D-86AE-F5B9D687F219}"/>
              </a:ext>
            </a:extLst>
          </p:cNvPr>
          <p:cNvSpPr txBox="1"/>
          <p:nvPr/>
        </p:nvSpPr>
        <p:spPr>
          <a:xfrm>
            <a:off x="3959750" y="3238169"/>
            <a:ext cx="8054671" cy="147732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DCDCAA"/>
                </a:solidFill>
                <a:latin typeface="Menlo" panose="020B0609030804020204" pitchFamily="49" charset="0"/>
              </a:rPr>
              <a:t>render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() {</a:t>
            </a:r>
          </a:p>
          <a:p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   </a:t>
            </a:r>
            <a:r>
              <a:rPr lang="en-US" dirty="0">
                <a:solidFill>
                  <a:srgbClr val="C586C0"/>
                </a:solidFill>
                <a:latin typeface="Menlo" panose="020B0609030804020204" pitchFamily="49" charset="0"/>
              </a:rPr>
              <a:t>return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(</a:t>
            </a:r>
          </a:p>
          <a:p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     </a:t>
            </a:r>
            <a:r>
              <a:rPr lang="en-US" dirty="0">
                <a:solidFill>
                  <a:srgbClr val="808080"/>
                </a:solidFill>
                <a:latin typeface="Menlo" panose="020B0609030804020204" pitchFamily="49" charset="0"/>
              </a:rPr>
              <a:t>&lt;</a:t>
            </a:r>
            <a:r>
              <a:rPr lang="en-US" dirty="0" err="1">
                <a:solidFill>
                  <a:srgbClr val="4EC9B0"/>
                </a:solidFill>
                <a:latin typeface="Menlo" panose="020B0609030804020204" pitchFamily="49" charset="0"/>
              </a:rPr>
              <a:t>AppContextProvider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</a:t>
            </a:r>
            <a:r>
              <a:rPr lang="en-US" dirty="0">
                <a:solidFill>
                  <a:srgbClr val="9CDCFE"/>
                </a:solidFill>
                <a:latin typeface="Menlo" panose="020B0609030804020204" pitchFamily="49" charset="0"/>
              </a:rPr>
              <a:t>value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=</a:t>
            </a:r>
            <a:r>
              <a:rPr lang="en-US" dirty="0">
                <a:solidFill>
                  <a:srgbClr val="569CD6"/>
                </a:solidFill>
                <a:latin typeface="Menlo" panose="020B0609030804020204" pitchFamily="49" charset="0"/>
              </a:rPr>
              <a:t>{</a:t>
            </a:r>
            <a:r>
              <a:rPr lang="en-US" dirty="0" err="1">
                <a:solidFill>
                  <a:srgbClr val="569CD6"/>
                </a:solidFill>
                <a:latin typeface="Menlo" panose="020B0609030804020204" pitchFamily="49" charset="0"/>
              </a:rPr>
              <a:t>this</a:t>
            </a:r>
            <a:r>
              <a:rPr lang="en-US" dirty="0" err="1">
                <a:solidFill>
                  <a:srgbClr val="D4D4D4"/>
                </a:solidFill>
                <a:latin typeface="Menlo" panose="020B0609030804020204" pitchFamily="49" charset="0"/>
              </a:rPr>
              <a:t>.</a:t>
            </a:r>
            <a:r>
              <a:rPr lang="en-US" dirty="0" err="1">
                <a:solidFill>
                  <a:srgbClr val="9CDCFE"/>
                </a:solidFill>
                <a:latin typeface="Menlo" panose="020B0609030804020204" pitchFamily="49" charset="0"/>
              </a:rPr>
              <a:t>state</a:t>
            </a:r>
            <a:r>
              <a:rPr lang="en-US" dirty="0">
                <a:solidFill>
                  <a:srgbClr val="569CD6"/>
                </a:solidFill>
                <a:latin typeface="Menlo" panose="020B0609030804020204" pitchFamily="49" charset="0"/>
              </a:rPr>
              <a:t>}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</a:t>
            </a:r>
            <a:r>
              <a:rPr lang="en-US" dirty="0">
                <a:solidFill>
                  <a:srgbClr val="808080"/>
                </a:solidFill>
                <a:latin typeface="Menlo" panose="020B0609030804020204" pitchFamily="49" charset="0"/>
              </a:rPr>
              <a:t>&gt;</a:t>
            </a:r>
            <a:endParaRPr lang="en-US" dirty="0">
              <a:solidFill>
                <a:srgbClr val="D4D4D4"/>
              </a:solidFill>
              <a:latin typeface="Menlo" panose="020B0609030804020204" pitchFamily="49" charset="0"/>
            </a:endParaRPr>
          </a:p>
          <a:p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       </a:t>
            </a:r>
            <a:r>
              <a:rPr lang="en-US" dirty="0">
                <a:solidFill>
                  <a:srgbClr val="808080"/>
                </a:solidFill>
                <a:latin typeface="Menlo" panose="020B0609030804020204" pitchFamily="49" charset="0"/>
              </a:rPr>
              <a:t>&lt;</a:t>
            </a:r>
            <a:r>
              <a:rPr lang="en-US" dirty="0">
                <a:solidFill>
                  <a:srgbClr val="4EC9B0"/>
                </a:solidFill>
                <a:latin typeface="Menlo" panose="020B0609030804020204" pitchFamily="49" charset="0"/>
              </a:rPr>
              <a:t>View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 </a:t>
            </a:r>
            <a:r>
              <a:rPr lang="en-US" dirty="0">
                <a:solidFill>
                  <a:srgbClr val="9CDCFE"/>
                </a:solidFill>
                <a:latin typeface="Menlo" panose="020B0609030804020204" pitchFamily="49" charset="0"/>
              </a:rPr>
              <a:t>style</a:t>
            </a:r>
            <a:r>
              <a:rPr lang="en-US" dirty="0">
                <a:solidFill>
                  <a:srgbClr val="D4D4D4"/>
                </a:solidFill>
                <a:latin typeface="Menlo" panose="020B0609030804020204" pitchFamily="49" charset="0"/>
              </a:rPr>
              <a:t>=</a:t>
            </a:r>
            <a:r>
              <a:rPr lang="en-US" dirty="0">
                <a:solidFill>
                  <a:srgbClr val="569CD6"/>
                </a:solidFill>
                <a:latin typeface="Menlo" panose="020B0609030804020204" pitchFamily="49" charset="0"/>
              </a:rPr>
              <a:t>{</a:t>
            </a:r>
            <a:r>
              <a:rPr lang="en-US" dirty="0" err="1">
                <a:solidFill>
                  <a:srgbClr val="9CDCFE"/>
                </a:solidFill>
                <a:latin typeface="Menlo" panose="020B0609030804020204" pitchFamily="49" charset="0"/>
              </a:rPr>
              <a:t>styles</a:t>
            </a:r>
            <a:r>
              <a:rPr lang="en-US" dirty="0" err="1">
                <a:solidFill>
                  <a:srgbClr val="D4D4D4"/>
                </a:solidFill>
                <a:latin typeface="Menlo" panose="020B0609030804020204" pitchFamily="49" charset="0"/>
              </a:rPr>
              <a:t>.</a:t>
            </a:r>
            <a:r>
              <a:rPr lang="en-US" dirty="0" err="1">
                <a:solidFill>
                  <a:srgbClr val="9CDCFE"/>
                </a:solidFill>
                <a:latin typeface="Menlo" panose="020B0609030804020204" pitchFamily="49" charset="0"/>
              </a:rPr>
              <a:t>main</a:t>
            </a:r>
            <a:r>
              <a:rPr lang="en-US" dirty="0">
                <a:solidFill>
                  <a:srgbClr val="569CD6"/>
                </a:solidFill>
                <a:latin typeface="Menlo" panose="020B0609030804020204" pitchFamily="49" charset="0"/>
              </a:rPr>
              <a:t>}</a:t>
            </a:r>
            <a:r>
              <a:rPr lang="en-US" dirty="0">
                <a:solidFill>
                  <a:srgbClr val="808080"/>
                </a:solidFill>
                <a:latin typeface="Menlo" panose="020B0609030804020204" pitchFamily="49" charset="0"/>
              </a:rPr>
              <a:t>&gt;</a:t>
            </a:r>
            <a:endParaRPr lang="en-US" dirty="0">
              <a:solidFill>
                <a:srgbClr val="D4D4D4"/>
              </a:solidFill>
              <a:latin typeface="Menlo" panose="020B0609030804020204" pitchFamily="49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524981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BACC050B-8757-4460-95D8-E37B46A6B42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11226</TotalTime>
  <Words>1225</Words>
  <Application>Microsoft Macintosh PowerPoint</Application>
  <PresentationFormat>Widescreen</PresentationFormat>
  <Paragraphs>180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Century Gothic</vt:lpstr>
      <vt:lpstr>Menlo</vt:lpstr>
      <vt:lpstr>Wingdings 3</vt:lpstr>
      <vt:lpstr>Ion</vt:lpstr>
      <vt:lpstr>Hybrid Mobile Applications - ICD0018</vt:lpstr>
      <vt:lpstr>React N Class - State</vt:lpstr>
      <vt:lpstr>React N Class - State</vt:lpstr>
      <vt:lpstr>React N Functional - State</vt:lpstr>
      <vt:lpstr>React N – State</vt:lpstr>
      <vt:lpstr>React N – State</vt:lpstr>
      <vt:lpstr>React N – Context API</vt:lpstr>
      <vt:lpstr>React N – Context API</vt:lpstr>
      <vt:lpstr>React N – Context API</vt:lpstr>
      <vt:lpstr>React N Class– Context API</vt:lpstr>
      <vt:lpstr>React N Functional – Context API</vt:lpstr>
      <vt:lpstr>React N Class – Context API</vt:lpstr>
      <vt:lpstr>React N Class – Context API</vt:lpstr>
      <vt:lpstr>React N Class/Func – Context API</vt:lpstr>
      <vt:lpstr>React N Class/Func – Context API</vt:lpstr>
      <vt:lpstr>React N – Context API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Mobile Software Development for Android - I397</dc:title>
  <dc:creator>andres käver</dc:creator>
  <cp:lastModifiedBy>Andres Käver</cp:lastModifiedBy>
  <cp:revision>120</cp:revision>
  <dcterms:created xsi:type="dcterms:W3CDTF">2015-10-15T12:35:18Z</dcterms:created>
  <dcterms:modified xsi:type="dcterms:W3CDTF">2021-09-30T19:37:42Z</dcterms:modified>
</cp:coreProperties>
</file>