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7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08" autoAdjust="0"/>
    <p:restoredTop sz="94660"/>
  </p:normalViewPr>
  <p:slideViewPr>
    <p:cSldViewPr snapToGrid="0">
      <p:cViewPr varScale="1">
        <p:scale>
          <a:sx n="140" d="100"/>
          <a:sy n="140" d="100"/>
        </p:scale>
        <p:origin x="176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058F15-0E18-4F6A-B9F3-564C7228F6E2}" type="datetimeFigureOut">
              <a:rPr lang="et-EE" smtClean="0"/>
              <a:t>10.09.21</a:t>
            </a:fld>
            <a:endParaRPr lang="et-E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t-E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C2EAB4-ED3B-407C-8199-EAC6E751E16E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128559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4017D-616C-426D-B96A-9B74169657CB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3E2F8-4F9B-475A-9076-FF47062FDB53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F4FA4-9781-4D2E-9CA0-82AF90576D91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A1842-AF3A-4F79-81E5-89F3140F58EC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153BF-32B0-4A81-ACA1-CA4D3511A15C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707BF-3C55-4F26-A6A0-49E70F83FEE8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02B73-859B-4B75-B038-91839C89101A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DDA1-6E86-4CE1-9860-B071DC8D34E1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3DEBE-8681-4664-83A8-552B71039C1E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FFF52-A86D-4A10-973C-2E68BFB2A7DA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343DB-8957-458B-B939-391AEFD585EB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326DD-D0EA-402D-90AE-E23B9B1122B9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99E6D-C8FB-4995-9B70-35802D29F244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D0E8D-CF6C-4C2C-8928-6CF987645092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08CB8-50D4-4762-AAB3-AD974B8E03D9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C7526-571B-42F1-BF46-40AF976A9F12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D42B4-7614-4FB7-9AC1-D50FE9B34BC0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56A1F32-43A5-49FE-A36C-65A860914068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mailto:ndres.kaver@taltech.ee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Hybrid Mobile Applications - ICD0018</a:t>
            </a:r>
            <a:endParaRPr lang="et-EE" dirty="0"/>
          </a:p>
        </p:txBody>
      </p:sp>
      <p:sp>
        <p:nvSpPr>
          <p:cNvPr id="5" name="Text Placeholder 4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1176232"/>
          </a:xfrm>
        </p:spPr>
        <p:txBody>
          <a:bodyPr>
            <a:normAutofit/>
          </a:bodyPr>
          <a:lstStyle/>
          <a:p>
            <a:r>
              <a:rPr lang="en-US" cap="none" dirty="0" err="1"/>
              <a:t>TalTech</a:t>
            </a:r>
            <a:r>
              <a:rPr lang="en-US" cap="none" dirty="0"/>
              <a:t> IT College, Andres Käver</a:t>
            </a:r>
            <a:r>
              <a:rPr lang="en-US" cap="none"/>
              <a:t>, 2021-2022, </a:t>
            </a:r>
            <a:r>
              <a:rPr lang="en-US" cap="none" dirty="0"/>
              <a:t>Fall semester</a:t>
            </a:r>
          </a:p>
          <a:p>
            <a:r>
              <a:rPr lang="en-US" cap="none" dirty="0"/>
              <a:t>Email: </a:t>
            </a:r>
            <a:r>
              <a:rPr lang="en-US" cap="none" dirty="0" err="1"/>
              <a:t>a</a:t>
            </a:r>
            <a:r>
              <a:rPr lang="en-US" cap="none" dirty="0" err="1">
                <a:hlinkClick r:id="rId2"/>
              </a:rPr>
              <a:t>ndres.kaver@taltech.ee</a:t>
            </a:r>
            <a:endParaRPr lang="en-US" cap="none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7248" y="-561978"/>
            <a:ext cx="5142857" cy="38571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56AB63E-7A98-9F4F-AAC2-33E8893A90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96500" y="4521200"/>
            <a:ext cx="2095500" cy="23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564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91889-F0F3-D348-8F67-8E9EF5E7B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 N – Class vs Functional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526970-D4E0-6841-AD40-BB3260A2A6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React and React Native has two approaches how to write components</a:t>
            </a:r>
          </a:p>
          <a:p>
            <a:r>
              <a:rPr lang="en-US" dirty="0"/>
              <a:t>Class based – classical, full support</a:t>
            </a:r>
          </a:p>
          <a:p>
            <a:r>
              <a:rPr lang="en-US" dirty="0"/>
              <a:t>Functional</a:t>
            </a:r>
          </a:p>
          <a:p>
            <a:pPr lvl="1"/>
            <a:r>
              <a:rPr lang="en-US" dirty="0"/>
              <a:t>Initially limited, no state</a:t>
            </a:r>
          </a:p>
          <a:p>
            <a:pPr lvl="1"/>
            <a:r>
              <a:rPr lang="en-US" b="1" dirty="0"/>
              <a:t>Hooks</a:t>
            </a:r>
            <a:r>
              <a:rPr lang="en-US" dirty="0"/>
              <a:t> were implemented at the start of 2019</a:t>
            </a:r>
          </a:p>
          <a:p>
            <a:pPr lvl="1"/>
            <a:r>
              <a:rPr lang="en-US" dirty="0"/>
              <a:t>Now the recommended way!</a:t>
            </a:r>
          </a:p>
          <a:p>
            <a:pPr lvl="1"/>
            <a:r>
              <a:rPr lang="en-US" dirty="0"/>
              <a:t>Some edge cases still need class-based components (lifecycle events)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60C44E-33CB-BD41-B8B0-73E23D8BD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124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91889-F0F3-D348-8F67-8E9EF5E7B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 N – Class based component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526970-D4E0-6841-AD40-BB3260A2A6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Class based component inherits from Component&lt;P={}, S={}&gt;</a:t>
            </a:r>
          </a:p>
          <a:p>
            <a:r>
              <a:rPr lang="en-US" dirty="0"/>
              <a:t>Declare interfaces for properties and state</a:t>
            </a:r>
          </a:p>
          <a:p>
            <a:r>
              <a:rPr lang="en-US" dirty="0"/>
              <a:t>Properties – read-only data from parent component</a:t>
            </a:r>
          </a:p>
          <a:p>
            <a:r>
              <a:rPr lang="en-US" dirty="0"/>
              <a:t>State – components internal data, set initial value in constructor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60C44E-33CB-BD41-B8B0-73E23D8BD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C58695-4C1F-1F49-9860-4A8F6B9E98AB}"/>
              </a:ext>
            </a:extLst>
          </p:cNvPr>
          <p:cNvSpPr txBox="1"/>
          <p:nvPr/>
        </p:nvSpPr>
        <p:spPr>
          <a:xfrm>
            <a:off x="646111" y="4150658"/>
            <a:ext cx="3861582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586C0"/>
                </a:solidFill>
                <a:latin typeface="Menlo" panose="020B0609030804020204" pitchFamily="49" charset="0"/>
              </a:rPr>
              <a:t>export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interface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4EC9B0"/>
                </a:solidFill>
                <a:latin typeface="Menlo" panose="020B0609030804020204" pitchFamily="49" charset="0"/>
              </a:rPr>
              <a:t>Props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{</a:t>
            </a:r>
          </a:p>
          <a:p>
            <a:r>
              <a:rPr lang="en-GB" dirty="0">
                <a:solidFill>
                  <a:srgbClr val="9CDCFE"/>
                </a:solidFill>
                <a:latin typeface="Menlo" panose="020B0609030804020204" pitchFamily="49" charset="0"/>
              </a:rPr>
              <a:t>	label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: </a:t>
            </a:r>
            <a:r>
              <a:rPr lang="en-GB" dirty="0">
                <a:solidFill>
                  <a:srgbClr val="4EC9B0"/>
                </a:solidFill>
                <a:latin typeface="Menlo" panose="020B0609030804020204" pitchFamily="49" charset="0"/>
              </a:rPr>
              <a:t>string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</a:p>
          <a:p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}</a:t>
            </a:r>
          </a:p>
          <a:p>
            <a:b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GB" dirty="0">
                <a:solidFill>
                  <a:srgbClr val="C586C0"/>
                </a:solidFill>
                <a:latin typeface="Menlo" panose="020B0609030804020204" pitchFamily="49" charset="0"/>
              </a:rPr>
              <a:t>export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interface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4EC9B0"/>
                </a:solidFill>
                <a:latin typeface="Menlo" panose="020B0609030804020204" pitchFamily="49" charset="0"/>
              </a:rPr>
              <a:t>State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{</a:t>
            </a:r>
          </a:p>
          <a:p>
            <a:r>
              <a:rPr lang="en-GB" dirty="0">
                <a:solidFill>
                  <a:srgbClr val="9CDCFE"/>
                </a:solidFill>
                <a:latin typeface="Menlo" panose="020B0609030804020204" pitchFamily="49" charset="0"/>
              </a:rPr>
              <a:t>	counter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: </a:t>
            </a:r>
            <a:r>
              <a:rPr lang="en-GB" dirty="0">
                <a:solidFill>
                  <a:srgbClr val="4EC9B0"/>
                </a:solidFill>
                <a:latin typeface="Menlo" panose="020B0609030804020204" pitchFamily="49" charset="0"/>
              </a:rPr>
              <a:t>number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</a:p>
          <a:p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}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484DDB-09AA-C448-BB21-4D0FDDFF3425}"/>
              </a:ext>
            </a:extLst>
          </p:cNvPr>
          <p:cNvSpPr txBox="1"/>
          <p:nvPr/>
        </p:nvSpPr>
        <p:spPr>
          <a:xfrm>
            <a:off x="4768948" y="4150658"/>
            <a:ext cx="7423052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586C0"/>
                </a:solidFill>
                <a:latin typeface="Menlo" panose="020B0609030804020204" pitchFamily="49" charset="0"/>
              </a:rPr>
              <a:t>export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class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4EC9B0"/>
                </a:solidFill>
                <a:latin typeface="Menlo" panose="020B0609030804020204" pitchFamily="49" charset="0"/>
              </a:rPr>
              <a:t>Hello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extends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4EC9B0"/>
                </a:solidFill>
                <a:latin typeface="Menlo" panose="020B0609030804020204" pitchFamily="49" charset="0"/>
              </a:rPr>
              <a:t>Component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&lt;</a:t>
            </a:r>
            <a:r>
              <a:rPr lang="en-GB" dirty="0">
                <a:solidFill>
                  <a:srgbClr val="4EC9B0"/>
                </a:solidFill>
                <a:latin typeface="Menlo" panose="020B0609030804020204" pitchFamily="49" charset="0"/>
              </a:rPr>
              <a:t>Props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, </a:t>
            </a:r>
            <a:r>
              <a:rPr lang="en-GB" dirty="0">
                <a:solidFill>
                  <a:srgbClr val="4EC9B0"/>
                </a:solidFill>
                <a:latin typeface="Menlo" panose="020B0609030804020204" pitchFamily="49" charset="0"/>
              </a:rPr>
              <a:t>State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&gt; {</a:t>
            </a:r>
          </a:p>
          <a:p>
            <a:pPr lvl="1"/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constructor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GB" dirty="0">
                <a:solidFill>
                  <a:srgbClr val="9CDCFE"/>
                </a:solidFill>
                <a:latin typeface="Menlo" panose="020B0609030804020204" pitchFamily="49" charset="0"/>
              </a:rPr>
              <a:t>props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: </a:t>
            </a:r>
            <a:r>
              <a:rPr lang="en-GB" dirty="0">
                <a:solidFill>
                  <a:srgbClr val="4EC9B0"/>
                </a:solidFill>
                <a:latin typeface="Menlo" panose="020B0609030804020204" pitchFamily="49" charset="0"/>
              </a:rPr>
              <a:t>Props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) {</a:t>
            </a:r>
          </a:p>
          <a:p>
            <a:pPr lvl="2"/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super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GB" dirty="0">
                <a:solidFill>
                  <a:srgbClr val="9CDCFE"/>
                </a:solidFill>
                <a:latin typeface="Menlo" panose="020B0609030804020204" pitchFamily="49" charset="0"/>
              </a:rPr>
              <a:t>props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);</a:t>
            </a:r>
          </a:p>
          <a:p>
            <a:pPr lvl="2"/>
            <a:r>
              <a:rPr lang="en-GB" dirty="0" err="1">
                <a:solidFill>
                  <a:srgbClr val="569CD6"/>
                </a:solidFill>
                <a:latin typeface="Menlo" panose="020B0609030804020204" pitchFamily="49" charset="0"/>
              </a:rPr>
              <a:t>this</a:t>
            </a:r>
            <a:r>
              <a:rPr lang="en-GB" dirty="0" err="1">
                <a:solidFill>
                  <a:srgbClr val="D4D4D4"/>
                </a:solidFill>
                <a:latin typeface="Menlo" panose="020B0609030804020204" pitchFamily="49" charset="0"/>
              </a:rPr>
              <a:t>.</a:t>
            </a:r>
            <a:r>
              <a:rPr lang="en-GB" dirty="0" err="1">
                <a:solidFill>
                  <a:srgbClr val="9CDCFE"/>
                </a:solidFill>
                <a:latin typeface="Menlo" panose="020B0609030804020204" pitchFamily="49" charset="0"/>
              </a:rPr>
              <a:t>state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= { </a:t>
            </a:r>
            <a:r>
              <a:rPr lang="en-GB" dirty="0">
                <a:solidFill>
                  <a:srgbClr val="9CDCFE"/>
                </a:solidFill>
                <a:latin typeface="Menlo" panose="020B0609030804020204" pitchFamily="49" charset="0"/>
              </a:rPr>
              <a:t>counter: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B5CEA8"/>
                </a:solidFill>
                <a:latin typeface="Menlo" panose="020B0609030804020204" pitchFamily="49" charset="0"/>
              </a:rPr>
              <a:t>0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};</a:t>
            </a:r>
          </a:p>
          <a:p>
            <a:pPr lvl="1"/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}</a:t>
            </a:r>
          </a:p>
          <a:p>
            <a:b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</a:br>
            <a:endParaRPr lang="en-GB" dirty="0">
              <a:solidFill>
                <a:srgbClr val="D4D4D4"/>
              </a:solidFill>
              <a:latin typeface="Menlo" panose="020B06090308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8807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91889-F0F3-D348-8F67-8E9EF5E7B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 N - Class based component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526970-D4E0-6841-AD40-BB3260A2A6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5201" y="1476143"/>
            <a:ext cx="8946541" cy="4195481"/>
          </a:xfrm>
        </p:spPr>
        <p:txBody>
          <a:bodyPr/>
          <a:lstStyle/>
          <a:p>
            <a:r>
              <a:rPr lang="en-US" dirty="0"/>
              <a:t>Access both state and properties is provided via inheritance.</a:t>
            </a:r>
          </a:p>
          <a:p>
            <a:pPr lvl="1"/>
            <a:r>
              <a:rPr lang="en-US" dirty="0" err="1"/>
              <a:t>this.props.xxx</a:t>
            </a:r>
            <a:r>
              <a:rPr lang="en-US" dirty="0"/>
              <a:t> and </a:t>
            </a:r>
            <a:r>
              <a:rPr lang="en-US" dirty="0" err="1"/>
              <a:t>this.state.xxx</a:t>
            </a:r>
            <a:endParaRPr lang="en-US" dirty="0"/>
          </a:p>
          <a:p>
            <a:r>
              <a:rPr lang="en-US" dirty="0"/>
              <a:t>State – modify state with </a:t>
            </a:r>
            <a:r>
              <a:rPr lang="en-US" b="1" dirty="0" err="1"/>
              <a:t>this.setState</a:t>
            </a:r>
            <a:r>
              <a:rPr lang="en-US" b="1" dirty="0"/>
              <a:t>({….}) </a:t>
            </a:r>
            <a:r>
              <a:rPr lang="en-US" dirty="0"/>
              <a:t>function. Only include changed properties as parameters – objects are merged.</a:t>
            </a:r>
          </a:p>
          <a:p>
            <a:r>
              <a:rPr lang="en-US" dirty="0"/>
              <a:t>This will allow React to keep track of state changes and only update required UI components.</a:t>
            </a:r>
          </a:p>
          <a:p>
            <a:r>
              <a:rPr lang="en-US" dirty="0"/>
              <a:t>Never modify state directly!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60C44E-33CB-BD41-B8B0-73E23D8BD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451F7C2-D8F7-4A42-850A-09F4C771CA95}"/>
              </a:ext>
            </a:extLst>
          </p:cNvPr>
          <p:cNvSpPr txBox="1"/>
          <p:nvPr/>
        </p:nvSpPr>
        <p:spPr>
          <a:xfrm>
            <a:off x="2492327" y="4272677"/>
            <a:ext cx="9699673" cy="25853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DCDCAA"/>
                </a:solidFill>
                <a:latin typeface="Menlo" panose="020B0609030804020204" pitchFamily="49" charset="0"/>
              </a:rPr>
              <a:t>render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() {</a:t>
            </a:r>
          </a:p>
          <a:p>
            <a:pPr lvl="1"/>
            <a:r>
              <a:rPr lang="en-GB" dirty="0">
                <a:solidFill>
                  <a:srgbClr val="C586C0"/>
                </a:solidFill>
                <a:latin typeface="Menlo" panose="020B0609030804020204" pitchFamily="49" charset="0"/>
              </a:rPr>
              <a:t>return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(</a:t>
            </a:r>
          </a:p>
          <a:p>
            <a:pPr lvl="2"/>
            <a:r>
              <a:rPr lang="en-GB" dirty="0">
                <a:solidFill>
                  <a:srgbClr val="808080"/>
                </a:solidFill>
                <a:latin typeface="Menlo" panose="020B0609030804020204" pitchFamily="49" charset="0"/>
              </a:rPr>
              <a:t>&lt;</a:t>
            </a:r>
            <a:r>
              <a:rPr lang="en-GB" dirty="0">
                <a:solidFill>
                  <a:srgbClr val="4EC9B0"/>
                </a:solidFill>
                <a:latin typeface="Menlo" panose="020B0609030804020204" pitchFamily="49" charset="0"/>
              </a:rPr>
              <a:t>View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9CDCFE"/>
                </a:solidFill>
                <a:latin typeface="Menlo" panose="020B0609030804020204" pitchFamily="49" charset="0"/>
              </a:rPr>
              <a:t>style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=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{</a:t>
            </a:r>
            <a:r>
              <a:rPr lang="en-GB" dirty="0" err="1">
                <a:solidFill>
                  <a:srgbClr val="4FC1FF"/>
                </a:solidFill>
                <a:latin typeface="Menlo" panose="020B0609030804020204" pitchFamily="49" charset="0"/>
              </a:rPr>
              <a:t>styles</a:t>
            </a:r>
            <a:r>
              <a:rPr lang="en-GB" dirty="0" err="1">
                <a:solidFill>
                  <a:srgbClr val="D4D4D4"/>
                </a:solidFill>
                <a:latin typeface="Menlo" panose="020B0609030804020204" pitchFamily="49" charset="0"/>
              </a:rPr>
              <a:t>.</a:t>
            </a:r>
            <a:r>
              <a:rPr lang="en-GB" dirty="0" err="1">
                <a:solidFill>
                  <a:srgbClr val="9CDCFE"/>
                </a:solidFill>
                <a:latin typeface="Menlo" panose="020B0609030804020204" pitchFamily="49" charset="0"/>
              </a:rPr>
              <a:t>root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}</a:t>
            </a:r>
            <a:r>
              <a:rPr lang="en-GB" dirty="0">
                <a:solidFill>
                  <a:srgbClr val="808080"/>
                </a:solidFill>
                <a:latin typeface="Menlo" panose="020B0609030804020204" pitchFamily="49" charset="0"/>
              </a:rPr>
              <a:t>&gt;</a:t>
            </a:r>
            <a:endParaRPr lang="en-GB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3"/>
            <a:r>
              <a:rPr lang="en-GB" dirty="0">
                <a:solidFill>
                  <a:srgbClr val="808080"/>
                </a:solidFill>
                <a:latin typeface="Menlo" panose="020B0609030804020204" pitchFamily="49" charset="0"/>
              </a:rPr>
              <a:t>&lt;</a:t>
            </a:r>
            <a:r>
              <a:rPr lang="en-GB" dirty="0">
                <a:solidFill>
                  <a:srgbClr val="4EC9B0"/>
                </a:solidFill>
                <a:latin typeface="Menlo" panose="020B0609030804020204" pitchFamily="49" charset="0"/>
              </a:rPr>
              <a:t>Button</a:t>
            </a:r>
            <a:endParaRPr lang="en-GB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4"/>
            <a:r>
              <a:rPr lang="en-GB" dirty="0">
                <a:solidFill>
                  <a:srgbClr val="9CDCFE"/>
                </a:solidFill>
                <a:latin typeface="Menlo" panose="020B0609030804020204" pitchFamily="49" charset="0"/>
              </a:rPr>
              <a:t>title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=</a:t>
            </a:r>
            <a:r>
              <a:rPr lang="en-GB" dirty="0">
                <a:solidFill>
                  <a:srgbClr val="CE9178"/>
                </a:solidFill>
                <a:latin typeface="Menlo" panose="020B0609030804020204" pitchFamily="49" charset="0"/>
              </a:rPr>
              <a:t>"+"</a:t>
            </a:r>
            <a:endParaRPr lang="en-GB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4"/>
            <a:r>
              <a:rPr lang="en-GB" dirty="0" err="1">
                <a:solidFill>
                  <a:srgbClr val="9CDCFE"/>
                </a:solidFill>
                <a:latin typeface="Menlo" panose="020B0609030804020204" pitchFamily="49" charset="0"/>
              </a:rPr>
              <a:t>onPress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=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{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() 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=&gt;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{</a:t>
            </a:r>
          </a:p>
          <a:p>
            <a:pPr lvl="4"/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	</a:t>
            </a:r>
            <a:r>
              <a:rPr lang="en-GB" dirty="0" err="1">
                <a:solidFill>
                  <a:srgbClr val="569CD6"/>
                </a:solidFill>
                <a:latin typeface="Menlo" panose="020B0609030804020204" pitchFamily="49" charset="0"/>
              </a:rPr>
              <a:t>this</a:t>
            </a:r>
            <a:r>
              <a:rPr lang="en-GB" dirty="0" err="1">
                <a:solidFill>
                  <a:srgbClr val="D4D4D4"/>
                </a:solidFill>
                <a:latin typeface="Menlo" panose="020B0609030804020204" pitchFamily="49" charset="0"/>
              </a:rPr>
              <a:t>.</a:t>
            </a:r>
            <a:r>
              <a:rPr lang="en-GB" dirty="0" err="1">
                <a:solidFill>
                  <a:srgbClr val="DCDCAA"/>
                </a:solidFill>
                <a:latin typeface="Menlo" panose="020B0609030804020204" pitchFamily="49" charset="0"/>
              </a:rPr>
              <a:t>setState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({ </a:t>
            </a:r>
            <a:r>
              <a:rPr lang="en-GB" dirty="0">
                <a:solidFill>
                  <a:srgbClr val="9CDCFE"/>
                </a:solidFill>
                <a:latin typeface="Menlo" panose="020B0609030804020204" pitchFamily="49" charset="0"/>
              </a:rPr>
              <a:t>counter: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 err="1">
                <a:solidFill>
                  <a:srgbClr val="569CD6"/>
                </a:solidFill>
                <a:latin typeface="Menlo" panose="020B0609030804020204" pitchFamily="49" charset="0"/>
              </a:rPr>
              <a:t>this</a:t>
            </a:r>
            <a:r>
              <a:rPr lang="en-GB" dirty="0" err="1">
                <a:solidFill>
                  <a:srgbClr val="D4D4D4"/>
                </a:solidFill>
                <a:latin typeface="Menlo" panose="020B0609030804020204" pitchFamily="49" charset="0"/>
              </a:rPr>
              <a:t>.</a:t>
            </a:r>
            <a:r>
              <a:rPr lang="en-GB" dirty="0" err="1">
                <a:solidFill>
                  <a:srgbClr val="9CDCFE"/>
                </a:solidFill>
                <a:latin typeface="Menlo" panose="020B0609030804020204" pitchFamily="49" charset="0"/>
              </a:rPr>
              <a:t>state</a:t>
            </a:r>
            <a:r>
              <a:rPr lang="en-GB" dirty="0" err="1">
                <a:solidFill>
                  <a:srgbClr val="D4D4D4"/>
                </a:solidFill>
                <a:latin typeface="Menlo" panose="020B0609030804020204" pitchFamily="49" charset="0"/>
              </a:rPr>
              <a:t>.</a:t>
            </a:r>
            <a:r>
              <a:rPr lang="en-GB" dirty="0" err="1">
                <a:solidFill>
                  <a:srgbClr val="9CDCFE"/>
                </a:solidFill>
                <a:latin typeface="Menlo" panose="020B0609030804020204" pitchFamily="49" charset="0"/>
              </a:rPr>
              <a:t>counter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+ </a:t>
            </a:r>
            <a:r>
              <a:rPr lang="en-GB" dirty="0">
                <a:solidFill>
                  <a:srgbClr val="B5CEA8"/>
                </a:solidFill>
                <a:latin typeface="Menlo" panose="020B0609030804020204" pitchFamily="49" charset="0"/>
              </a:rPr>
              <a:t>1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});</a:t>
            </a:r>
          </a:p>
          <a:p>
            <a:pPr lvl="4"/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}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}</a:t>
            </a:r>
            <a:endParaRPr lang="en-GB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3"/>
            <a:r>
              <a:rPr lang="en-GB" dirty="0">
                <a:solidFill>
                  <a:srgbClr val="808080"/>
                </a:solidFill>
                <a:latin typeface="Menlo" panose="020B0609030804020204" pitchFamily="49" charset="0"/>
              </a:rPr>
              <a:t>/&gt;</a:t>
            </a:r>
            <a:endParaRPr lang="en-GB" dirty="0">
              <a:solidFill>
                <a:srgbClr val="D4D4D4"/>
              </a:solidFill>
              <a:latin typeface="Menlo" panose="020B06090308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867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91889-F0F3-D348-8F67-8E9EF5E7B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 N – functional components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526970-D4E0-6841-AD40-BB3260A2A6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Properties – declare interface, and specify props as parameter to function</a:t>
            </a:r>
          </a:p>
          <a:p>
            <a:r>
              <a:rPr lang="en-US" dirty="0"/>
              <a:t>No this in functional components (no object instance here)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60C44E-33CB-BD41-B8B0-73E23D8BD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5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7FD04A-AF64-3F4C-ACC6-765817C9714F}"/>
              </a:ext>
            </a:extLst>
          </p:cNvPr>
          <p:cNvSpPr txBox="1"/>
          <p:nvPr/>
        </p:nvSpPr>
        <p:spPr>
          <a:xfrm>
            <a:off x="2082018" y="3376246"/>
            <a:ext cx="8925951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586C0"/>
                </a:solidFill>
                <a:latin typeface="Menlo" panose="020B0609030804020204" pitchFamily="49" charset="0"/>
              </a:rPr>
              <a:t>export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interface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4EC9B0"/>
                </a:solidFill>
                <a:latin typeface="Menlo" panose="020B0609030804020204" pitchFamily="49" charset="0"/>
              </a:rPr>
              <a:t>Props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{</a:t>
            </a:r>
          </a:p>
          <a:p>
            <a:r>
              <a:rPr lang="en-GB" dirty="0">
                <a:solidFill>
                  <a:srgbClr val="9CDCFE"/>
                </a:solidFill>
                <a:latin typeface="Menlo" panose="020B0609030804020204" pitchFamily="49" charset="0"/>
              </a:rPr>
              <a:t>	label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: </a:t>
            </a:r>
            <a:r>
              <a:rPr lang="en-GB" dirty="0">
                <a:solidFill>
                  <a:srgbClr val="4EC9B0"/>
                </a:solidFill>
                <a:latin typeface="Menlo" panose="020B0609030804020204" pitchFamily="49" charset="0"/>
              </a:rPr>
              <a:t>string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</a:p>
          <a:p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}</a:t>
            </a:r>
          </a:p>
          <a:p>
            <a:b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GB" dirty="0" err="1">
                <a:solidFill>
                  <a:srgbClr val="569CD6"/>
                </a:solidFill>
                <a:latin typeface="Menlo" panose="020B0609030804020204" pitchFamily="49" charset="0"/>
              </a:rPr>
              <a:t>const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 err="1">
                <a:solidFill>
                  <a:srgbClr val="DCDCAA"/>
                </a:solidFill>
                <a:latin typeface="Menlo" panose="020B0609030804020204" pitchFamily="49" charset="0"/>
              </a:rPr>
              <a:t>HelloFn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= (</a:t>
            </a:r>
            <a:r>
              <a:rPr lang="en-GB" dirty="0">
                <a:solidFill>
                  <a:srgbClr val="9CDCFE"/>
                </a:solidFill>
                <a:latin typeface="Menlo" panose="020B0609030804020204" pitchFamily="49" charset="0"/>
              </a:rPr>
              <a:t>props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: </a:t>
            </a:r>
            <a:r>
              <a:rPr lang="en-GB" dirty="0">
                <a:solidFill>
                  <a:srgbClr val="4EC9B0"/>
                </a:solidFill>
                <a:latin typeface="Menlo" panose="020B0609030804020204" pitchFamily="49" charset="0"/>
              </a:rPr>
              <a:t>Props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): </a:t>
            </a:r>
            <a:r>
              <a:rPr lang="en-GB" dirty="0" err="1">
                <a:solidFill>
                  <a:srgbClr val="4EC9B0"/>
                </a:solidFill>
                <a:latin typeface="Menlo" panose="020B0609030804020204" pitchFamily="49" charset="0"/>
              </a:rPr>
              <a:t>JSX</a:t>
            </a:r>
            <a:r>
              <a:rPr lang="en-GB" dirty="0" err="1">
                <a:solidFill>
                  <a:srgbClr val="D4D4D4"/>
                </a:solidFill>
                <a:latin typeface="Menlo" panose="020B0609030804020204" pitchFamily="49" charset="0"/>
              </a:rPr>
              <a:t>.</a:t>
            </a:r>
            <a:r>
              <a:rPr lang="en-GB" dirty="0" err="1">
                <a:solidFill>
                  <a:srgbClr val="4EC9B0"/>
                </a:solidFill>
                <a:latin typeface="Menlo" panose="020B0609030804020204" pitchFamily="49" charset="0"/>
              </a:rPr>
              <a:t>Element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=&gt;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(</a:t>
            </a:r>
          </a:p>
          <a:p>
            <a:pPr lvl="1"/>
            <a:r>
              <a:rPr lang="en-GB" dirty="0">
                <a:solidFill>
                  <a:srgbClr val="808080"/>
                </a:solidFill>
                <a:latin typeface="Menlo" panose="020B0609030804020204" pitchFamily="49" charset="0"/>
              </a:rPr>
              <a:t>&lt;</a:t>
            </a:r>
            <a:r>
              <a:rPr lang="en-GB" dirty="0">
                <a:solidFill>
                  <a:srgbClr val="4EC9B0"/>
                </a:solidFill>
                <a:latin typeface="Menlo" panose="020B0609030804020204" pitchFamily="49" charset="0"/>
              </a:rPr>
              <a:t>View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9CDCFE"/>
                </a:solidFill>
                <a:latin typeface="Menlo" panose="020B0609030804020204" pitchFamily="49" charset="0"/>
              </a:rPr>
              <a:t>style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=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{</a:t>
            </a:r>
            <a:r>
              <a:rPr lang="en-GB" dirty="0" err="1">
                <a:solidFill>
                  <a:srgbClr val="4FC1FF"/>
                </a:solidFill>
                <a:latin typeface="Menlo" panose="020B0609030804020204" pitchFamily="49" charset="0"/>
              </a:rPr>
              <a:t>styles</a:t>
            </a:r>
            <a:r>
              <a:rPr lang="en-GB" dirty="0" err="1">
                <a:solidFill>
                  <a:srgbClr val="D4D4D4"/>
                </a:solidFill>
                <a:latin typeface="Menlo" panose="020B0609030804020204" pitchFamily="49" charset="0"/>
              </a:rPr>
              <a:t>.</a:t>
            </a:r>
            <a:r>
              <a:rPr lang="en-GB" dirty="0" err="1">
                <a:solidFill>
                  <a:srgbClr val="9CDCFE"/>
                </a:solidFill>
                <a:latin typeface="Menlo" panose="020B0609030804020204" pitchFamily="49" charset="0"/>
              </a:rPr>
              <a:t>root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}</a:t>
            </a:r>
            <a:r>
              <a:rPr lang="en-GB" dirty="0">
                <a:solidFill>
                  <a:srgbClr val="808080"/>
                </a:solidFill>
                <a:latin typeface="Menlo" panose="020B0609030804020204" pitchFamily="49" charset="0"/>
              </a:rPr>
              <a:t>&gt;</a:t>
            </a:r>
            <a:endParaRPr lang="en-GB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1"/>
            <a:r>
              <a:rPr lang="en-GB" dirty="0">
                <a:solidFill>
                  <a:srgbClr val="808080"/>
                </a:solidFill>
                <a:latin typeface="Menlo" panose="020B0609030804020204" pitchFamily="49" charset="0"/>
              </a:rPr>
              <a:t>	&lt;</a:t>
            </a:r>
            <a:r>
              <a:rPr lang="en-GB" dirty="0">
                <a:solidFill>
                  <a:srgbClr val="4EC9B0"/>
                </a:solidFill>
                <a:latin typeface="Menlo" panose="020B0609030804020204" pitchFamily="49" charset="0"/>
              </a:rPr>
              <a:t>Text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9CDCFE"/>
                </a:solidFill>
                <a:latin typeface="Menlo" panose="020B0609030804020204" pitchFamily="49" charset="0"/>
              </a:rPr>
              <a:t>style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=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{</a:t>
            </a:r>
            <a:r>
              <a:rPr lang="en-GB" dirty="0" err="1">
                <a:solidFill>
                  <a:srgbClr val="4FC1FF"/>
                </a:solidFill>
                <a:latin typeface="Menlo" panose="020B0609030804020204" pitchFamily="49" charset="0"/>
              </a:rPr>
              <a:t>styles</a:t>
            </a:r>
            <a:r>
              <a:rPr lang="en-GB" dirty="0" err="1">
                <a:solidFill>
                  <a:srgbClr val="D4D4D4"/>
                </a:solidFill>
                <a:latin typeface="Menlo" panose="020B0609030804020204" pitchFamily="49" charset="0"/>
              </a:rPr>
              <a:t>.</a:t>
            </a:r>
            <a:r>
              <a:rPr lang="en-GB" dirty="0" err="1">
                <a:solidFill>
                  <a:srgbClr val="9CDCFE"/>
                </a:solidFill>
                <a:latin typeface="Menlo" panose="020B0609030804020204" pitchFamily="49" charset="0"/>
              </a:rPr>
              <a:t>greeting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}</a:t>
            </a:r>
            <a:r>
              <a:rPr lang="en-GB" dirty="0">
                <a:solidFill>
                  <a:srgbClr val="808080"/>
                </a:solidFill>
                <a:latin typeface="Menlo" panose="020B0609030804020204" pitchFamily="49" charset="0"/>
              </a:rPr>
              <a:t>&gt;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{</a:t>
            </a:r>
            <a:r>
              <a:rPr lang="en-GB" dirty="0" err="1">
                <a:solidFill>
                  <a:srgbClr val="9CDCFE"/>
                </a:solidFill>
                <a:latin typeface="Menlo" panose="020B0609030804020204" pitchFamily="49" charset="0"/>
              </a:rPr>
              <a:t>props</a:t>
            </a:r>
            <a:r>
              <a:rPr lang="en-GB" dirty="0" err="1">
                <a:solidFill>
                  <a:srgbClr val="D4D4D4"/>
                </a:solidFill>
                <a:latin typeface="Menlo" panose="020B0609030804020204" pitchFamily="49" charset="0"/>
              </a:rPr>
              <a:t>.</a:t>
            </a:r>
            <a:r>
              <a:rPr lang="en-GB" dirty="0" err="1">
                <a:solidFill>
                  <a:srgbClr val="9CDCFE"/>
                </a:solidFill>
                <a:latin typeface="Menlo" panose="020B0609030804020204" pitchFamily="49" charset="0"/>
              </a:rPr>
              <a:t>label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}</a:t>
            </a:r>
            <a:r>
              <a:rPr lang="en-GB" dirty="0">
                <a:solidFill>
                  <a:srgbClr val="808080"/>
                </a:solidFill>
                <a:latin typeface="Menlo" panose="020B0609030804020204" pitchFamily="49" charset="0"/>
              </a:rPr>
              <a:t>&lt;/</a:t>
            </a:r>
            <a:r>
              <a:rPr lang="en-GB" dirty="0">
                <a:solidFill>
                  <a:srgbClr val="4EC9B0"/>
                </a:solidFill>
                <a:latin typeface="Menlo" panose="020B0609030804020204" pitchFamily="49" charset="0"/>
              </a:rPr>
              <a:t>Text</a:t>
            </a:r>
            <a:r>
              <a:rPr lang="en-GB" dirty="0">
                <a:solidFill>
                  <a:srgbClr val="808080"/>
                </a:solidFill>
                <a:latin typeface="Menlo" panose="020B0609030804020204" pitchFamily="49" charset="0"/>
              </a:rPr>
              <a:t>&gt;</a:t>
            </a:r>
            <a:endParaRPr lang="en-GB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1"/>
            <a:r>
              <a:rPr lang="en-GB" dirty="0">
                <a:solidFill>
                  <a:srgbClr val="808080"/>
                </a:solidFill>
                <a:latin typeface="Menlo" panose="020B0609030804020204" pitchFamily="49" charset="0"/>
              </a:rPr>
              <a:t>&lt;/</a:t>
            </a:r>
            <a:r>
              <a:rPr lang="en-GB" dirty="0">
                <a:solidFill>
                  <a:srgbClr val="4EC9B0"/>
                </a:solidFill>
                <a:latin typeface="Menlo" panose="020B0609030804020204" pitchFamily="49" charset="0"/>
              </a:rPr>
              <a:t>View</a:t>
            </a:r>
            <a:r>
              <a:rPr lang="en-GB" dirty="0">
                <a:solidFill>
                  <a:srgbClr val="808080"/>
                </a:solidFill>
                <a:latin typeface="Menlo" panose="020B0609030804020204" pitchFamily="49" charset="0"/>
              </a:rPr>
              <a:t>&gt;</a:t>
            </a:r>
            <a:endParaRPr lang="en-GB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);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7209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91889-F0F3-D348-8F67-8E9EF5E7B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 N – functional </a:t>
            </a:r>
            <a:r>
              <a:rPr lang="en-US" dirty="0" err="1"/>
              <a:t>componets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526970-D4E0-6841-AD40-BB3260A2A6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State in functional components – use hooks!</a:t>
            </a:r>
          </a:p>
          <a:p>
            <a:r>
              <a:rPr lang="en-US" dirty="0"/>
              <a:t>A Hook is a kind of function that lets you “hook into” React features.</a:t>
            </a:r>
          </a:p>
          <a:p>
            <a:r>
              <a:rPr lang="en-US" dirty="0"/>
              <a:t>Most common hooks are</a:t>
            </a:r>
          </a:p>
          <a:p>
            <a:pPr lvl="1"/>
            <a:r>
              <a:rPr lang="en-US" dirty="0" err="1"/>
              <a:t>useState</a:t>
            </a:r>
            <a:endParaRPr lang="en-US" dirty="0"/>
          </a:p>
          <a:p>
            <a:pPr lvl="1"/>
            <a:r>
              <a:rPr lang="en-US" dirty="0" err="1"/>
              <a:t>useEffect</a:t>
            </a:r>
            <a:endParaRPr lang="en-US" dirty="0"/>
          </a:p>
          <a:p>
            <a:pPr lvl="1"/>
            <a:r>
              <a:rPr lang="en-US" dirty="0" err="1"/>
              <a:t>useContext</a:t>
            </a:r>
            <a:endParaRPr lang="en-US" dirty="0"/>
          </a:p>
          <a:p>
            <a:pPr lvl="1"/>
            <a:r>
              <a:rPr lang="en-US" dirty="0" err="1"/>
              <a:t>useReducer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60C44E-33CB-BD41-B8B0-73E23D8BD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028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91889-F0F3-D348-8F67-8E9EF5E7B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 N – functional components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526970-D4E0-6841-AD40-BB3260A2A6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293" y="1525380"/>
            <a:ext cx="8946541" cy="4195481"/>
          </a:xfrm>
        </p:spPr>
        <p:txBody>
          <a:bodyPr/>
          <a:lstStyle/>
          <a:p>
            <a:r>
              <a:rPr lang="en-US" dirty="0"/>
              <a:t>const [state, </a:t>
            </a:r>
            <a:r>
              <a:rPr lang="en-US" dirty="0" err="1"/>
              <a:t>setState</a:t>
            </a:r>
            <a:r>
              <a:rPr lang="en-US" dirty="0"/>
              <a:t>] = </a:t>
            </a:r>
            <a:r>
              <a:rPr lang="en-US" dirty="0" err="1"/>
              <a:t>useState</a:t>
            </a:r>
            <a:r>
              <a:rPr lang="en-US" dirty="0"/>
              <a:t>(</a:t>
            </a:r>
            <a:r>
              <a:rPr lang="en-US" dirty="0" err="1"/>
              <a:t>initialState</a:t>
            </a:r>
            <a:r>
              <a:rPr lang="en-US" dirty="0"/>
              <a:t>);</a:t>
            </a:r>
          </a:p>
          <a:p>
            <a:r>
              <a:rPr lang="en-US" dirty="0"/>
              <a:t>Returns a stateful value, and a function to update it.</a:t>
            </a:r>
          </a:p>
          <a:p>
            <a:r>
              <a:rPr lang="en-US" dirty="0" err="1"/>
              <a:t>useState</a:t>
            </a:r>
            <a:r>
              <a:rPr lang="en-US" dirty="0"/>
              <a:t> can be used several times, to create separate state containers.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60C44E-33CB-BD41-B8B0-73E23D8BD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7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FFF3384-B1EC-9B40-A9E8-0175973F82A7}"/>
              </a:ext>
            </a:extLst>
          </p:cNvPr>
          <p:cNvSpPr txBox="1"/>
          <p:nvPr/>
        </p:nvSpPr>
        <p:spPr>
          <a:xfrm>
            <a:off x="1652954" y="3429000"/>
            <a:ext cx="10539046" cy="34163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rgbClr val="569CD6"/>
                </a:solidFill>
                <a:latin typeface="Menlo" panose="020B0609030804020204" pitchFamily="49" charset="0"/>
              </a:rPr>
              <a:t>const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 err="1">
                <a:solidFill>
                  <a:srgbClr val="DCDCAA"/>
                </a:solidFill>
                <a:latin typeface="Menlo" panose="020B0609030804020204" pitchFamily="49" charset="0"/>
              </a:rPr>
              <a:t>HelloFn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= (</a:t>
            </a:r>
            <a:r>
              <a:rPr lang="en-GB" dirty="0">
                <a:solidFill>
                  <a:srgbClr val="9CDCFE"/>
                </a:solidFill>
                <a:latin typeface="Menlo" panose="020B0609030804020204" pitchFamily="49" charset="0"/>
              </a:rPr>
              <a:t>props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: </a:t>
            </a:r>
            <a:r>
              <a:rPr lang="en-GB" dirty="0">
                <a:solidFill>
                  <a:srgbClr val="4EC9B0"/>
                </a:solidFill>
                <a:latin typeface="Menlo" panose="020B0609030804020204" pitchFamily="49" charset="0"/>
              </a:rPr>
              <a:t>Props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): </a:t>
            </a:r>
            <a:r>
              <a:rPr lang="en-GB" dirty="0" err="1">
                <a:solidFill>
                  <a:srgbClr val="4EC9B0"/>
                </a:solidFill>
                <a:latin typeface="Menlo" panose="020B0609030804020204" pitchFamily="49" charset="0"/>
              </a:rPr>
              <a:t>JSX</a:t>
            </a:r>
            <a:r>
              <a:rPr lang="en-GB" dirty="0" err="1">
                <a:solidFill>
                  <a:srgbClr val="D4D4D4"/>
                </a:solidFill>
                <a:latin typeface="Menlo" panose="020B0609030804020204" pitchFamily="49" charset="0"/>
              </a:rPr>
              <a:t>.</a:t>
            </a:r>
            <a:r>
              <a:rPr lang="en-GB" dirty="0" err="1">
                <a:solidFill>
                  <a:srgbClr val="4EC9B0"/>
                </a:solidFill>
                <a:latin typeface="Menlo" panose="020B0609030804020204" pitchFamily="49" charset="0"/>
              </a:rPr>
              <a:t>Element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=&gt;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{</a:t>
            </a:r>
          </a:p>
          <a:p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	</a:t>
            </a:r>
            <a:r>
              <a:rPr lang="en-GB" dirty="0" err="1">
                <a:solidFill>
                  <a:srgbClr val="569CD6"/>
                </a:solidFill>
                <a:latin typeface="Menlo" panose="020B0609030804020204" pitchFamily="49" charset="0"/>
              </a:rPr>
              <a:t>const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[</a:t>
            </a:r>
            <a:r>
              <a:rPr lang="en-GB" dirty="0">
                <a:solidFill>
                  <a:srgbClr val="4FC1FF"/>
                </a:solidFill>
                <a:latin typeface="Menlo" panose="020B0609030804020204" pitchFamily="49" charset="0"/>
              </a:rPr>
              <a:t>counter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, </a:t>
            </a:r>
            <a:r>
              <a:rPr lang="en-GB" dirty="0" err="1">
                <a:solidFill>
                  <a:srgbClr val="DCDCAA"/>
                </a:solidFill>
                <a:latin typeface="Menlo" panose="020B0609030804020204" pitchFamily="49" charset="0"/>
              </a:rPr>
              <a:t>setCounter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] = </a:t>
            </a:r>
            <a:r>
              <a:rPr lang="en-GB" dirty="0" err="1">
                <a:solidFill>
                  <a:srgbClr val="DCDCAA"/>
                </a:solidFill>
                <a:latin typeface="Menlo" panose="020B0609030804020204" pitchFamily="49" charset="0"/>
              </a:rPr>
              <a:t>useState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GB" dirty="0">
                <a:solidFill>
                  <a:srgbClr val="B5CEA8"/>
                </a:solidFill>
                <a:latin typeface="Menlo" panose="020B0609030804020204" pitchFamily="49" charset="0"/>
              </a:rPr>
              <a:t>0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);</a:t>
            </a:r>
          </a:p>
          <a:p>
            <a:pPr lvl="1"/>
            <a:r>
              <a:rPr lang="en-GB" dirty="0">
                <a:solidFill>
                  <a:srgbClr val="C586C0"/>
                </a:solidFill>
                <a:latin typeface="Menlo" panose="020B0609030804020204" pitchFamily="49" charset="0"/>
              </a:rPr>
              <a:t>return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(</a:t>
            </a:r>
          </a:p>
          <a:p>
            <a:pPr lvl="2"/>
            <a:r>
              <a:rPr lang="en-GB" dirty="0">
                <a:solidFill>
                  <a:srgbClr val="808080"/>
                </a:solidFill>
                <a:latin typeface="Menlo" panose="020B0609030804020204" pitchFamily="49" charset="0"/>
              </a:rPr>
              <a:t>&lt;</a:t>
            </a:r>
            <a:r>
              <a:rPr lang="en-GB" dirty="0">
                <a:solidFill>
                  <a:srgbClr val="4EC9B0"/>
                </a:solidFill>
                <a:latin typeface="Menlo" panose="020B0609030804020204" pitchFamily="49" charset="0"/>
              </a:rPr>
              <a:t>View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9CDCFE"/>
                </a:solidFill>
                <a:latin typeface="Menlo" panose="020B0609030804020204" pitchFamily="49" charset="0"/>
              </a:rPr>
              <a:t>style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=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{</a:t>
            </a:r>
            <a:r>
              <a:rPr lang="en-GB" dirty="0" err="1">
                <a:solidFill>
                  <a:srgbClr val="4FC1FF"/>
                </a:solidFill>
                <a:latin typeface="Menlo" panose="020B0609030804020204" pitchFamily="49" charset="0"/>
              </a:rPr>
              <a:t>styles</a:t>
            </a:r>
            <a:r>
              <a:rPr lang="en-GB" dirty="0" err="1">
                <a:solidFill>
                  <a:srgbClr val="D4D4D4"/>
                </a:solidFill>
                <a:latin typeface="Menlo" panose="020B0609030804020204" pitchFamily="49" charset="0"/>
              </a:rPr>
              <a:t>.</a:t>
            </a:r>
            <a:r>
              <a:rPr lang="en-GB" dirty="0" err="1">
                <a:solidFill>
                  <a:srgbClr val="9CDCFE"/>
                </a:solidFill>
                <a:latin typeface="Menlo" panose="020B0609030804020204" pitchFamily="49" charset="0"/>
              </a:rPr>
              <a:t>root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}</a:t>
            </a:r>
            <a:r>
              <a:rPr lang="en-GB" dirty="0">
                <a:solidFill>
                  <a:srgbClr val="808080"/>
                </a:solidFill>
                <a:latin typeface="Menlo" panose="020B0609030804020204" pitchFamily="49" charset="0"/>
              </a:rPr>
              <a:t>&gt;</a:t>
            </a:r>
            <a:endParaRPr lang="en-GB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3"/>
            <a:r>
              <a:rPr lang="en-GB" dirty="0">
                <a:solidFill>
                  <a:srgbClr val="808080"/>
                </a:solidFill>
                <a:latin typeface="Menlo" panose="020B0609030804020204" pitchFamily="49" charset="0"/>
              </a:rPr>
              <a:t>&lt;</a:t>
            </a:r>
            <a:r>
              <a:rPr lang="en-GB" dirty="0">
                <a:solidFill>
                  <a:srgbClr val="4EC9B0"/>
                </a:solidFill>
                <a:latin typeface="Menlo" panose="020B0609030804020204" pitchFamily="49" charset="0"/>
              </a:rPr>
              <a:t>Button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9CDCFE"/>
                </a:solidFill>
                <a:latin typeface="Menlo" panose="020B0609030804020204" pitchFamily="49" charset="0"/>
              </a:rPr>
              <a:t>title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=</a:t>
            </a:r>
            <a:r>
              <a:rPr lang="en-GB" dirty="0">
                <a:solidFill>
                  <a:srgbClr val="CE9178"/>
                </a:solidFill>
                <a:latin typeface="Menlo" panose="020B0609030804020204" pitchFamily="49" charset="0"/>
              </a:rPr>
              <a:t>"-"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 err="1">
                <a:solidFill>
                  <a:srgbClr val="9CDCFE"/>
                </a:solidFill>
                <a:latin typeface="Menlo" panose="020B0609030804020204" pitchFamily="49" charset="0"/>
              </a:rPr>
              <a:t>onPress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=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{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() 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=&gt;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 err="1">
                <a:solidFill>
                  <a:srgbClr val="DCDCAA"/>
                </a:solidFill>
                <a:latin typeface="Menlo" panose="020B0609030804020204" pitchFamily="49" charset="0"/>
              </a:rPr>
              <a:t>setCounter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GB" dirty="0">
                <a:solidFill>
                  <a:srgbClr val="4FC1FF"/>
                </a:solidFill>
                <a:latin typeface="Menlo" panose="020B0609030804020204" pitchFamily="49" charset="0"/>
              </a:rPr>
              <a:t>counter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- </a:t>
            </a:r>
            <a:r>
              <a:rPr lang="en-GB" dirty="0">
                <a:solidFill>
                  <a:srgbClr val="B5CEA8"/>
                </a:solidFill>
                <a:latin typeface="Menlo" panose="020B0609030804020204" pitchFamily="49" charset="0"/>
              </a:rPr>
              <a:t>1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)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}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808080"/>
                </a:solidFill>
                <a:latin typeface="Menlo" panose="020B0609030804020204" pitchFamily="49" charset="0"/>
              </a:rPr>
              <a:t>/&gt;</a:t>
            </a:r>
            <a:endParaRPr lang="en-GB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3"/>
            <a:r>
              <a:rPr lang="en-GB" dirty="0">
                <a:solidFill>
                  <a:srgbClr val="808080"/>
                </a:solidFill>
                <a:latin typeface="Menlo" panose="020B0609030804020204" pitchFamily="49" charset="0"/>
              </a:rPr>
              <a:t>&lt;</a:t>
            </a:r>
            <a:r>
              <a:rPr lang="en-GB" dirty="0">
                <a:solidFill>
                  <a:srgbClr val="4EC9B0"/>
                </a:solidFill>
                <a:latin typeface="Menlo" panose="020B0609030804020204" pitchFamily="49" charset="0"/>
              </a:rPr>
              <a:t>Text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9CDCFE"/>
                </a:solidFill>
                <a:latin typeface="Menlo" panose="020B0609030804020204" pitchFamily="49" charset="0"/>
              </a:rPr>
              <a:t>style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=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{</a:t>
            </a:r>
            <a:r>
              <a:rPr lang="en-GB" dirty="0" err="1">
                <a:solidFill>
                  <a:srgbClr val="4FC1FF"/>
                </a:solidFill>
                <a:latin typeface="Menlo" panose="020B0609030804020204" pitchFamily="49" charset="0"/>
              </a:rPr>
              <a:t>styles</a:t>
            </a:r>
            <a:r>
              <a:rPr lang="en-GB" dirty="0" err="1">
                <a:solidFill>
                  <a:srgbClr val="D4D4D4"/>
                </a:solidFill>
                <a:latin typeface="Menlo" panose="020B0609030804020204" pitchFamily="49" charset="0"/>
              </a:rPr>
              <a:t>.</a:t>
            </a:r>
            <a:r>
              <a:rPr lang="en-GB" dirty="0" err="1">
                <a:solidFill>
                  <a:srgbClr val="9CDCFE"/>
                </a:solidFill>
                <a:latin typeface="Menlo" panose="020B0609030804020204" pitchFamily="49" charset="0"/>
              </a:rPr>
              <a:t>greeting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}</a:t>
            </a:r>
            <a:r>
              <a:rPr lang="en-GB" dirty="0">
                <a:solidFill>
                  <a:srgbClr val="808080"/>
                </a:solidFill>
                <a:latin typeface="Menlo" panose="020B0609030804020204" pitchFamily="49" charset="0"/>
              </a:rPr>
              <a:t>&gt;</a:t>
            </a:r>
            <a:endParaRPr lang="en-GB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3"/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	{</a:t>
            </a:r>
            <a:r>
              <a:rPr lang="en-GB" dirty="0" err="1">
                <a:solidFill>
                  <a:srgbClr val="9CDCFE"/>
                </a:solidFill>
                <a:latin typeface="Menlo" panose="020B0609030804020204" pitchFamily="49" charset="0"/>
              </a:rPr>
              <a:t>props</a:t>
            </a:r>
            <a:r>
              <a:rPr lang="en-GB" dirty="0" err="1">
                <a:solidFill>
                  <a:srgbClr val="D4D4D4"/>
                </a:solidFill>
                <a:latin typeface="Menlo" panose="020B0609030804020204" pitchFamily="49" charset="0"/>
              </a:rPr>
              <a:t>.</a:t>
            </a:r>
            <a:r>
              <a:rPr lang="en-GB" dirty="0" err="1">
                <a:solidFill>
                  <a:srgbClr val="9CDCFE"/>
                </a:solidFill>
                <a:latin typeface="Menlo" panose="020B0609030804020204" pitchFamily="49" charset="0"/>
              </a:rPr>
              <a:t>label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}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{</a:t>
            </a:r>
            <a:r>
              <a:rPr lang="en-GB" dirty="0">
                <a:solidFill>
                  <a:srgbClr val="4FC1FF"/>
                </a:solidFill>
                <a:latin typeface="Menlo" panose="020B0609030804020204" pitchFamily="49" charset="0"/>
              </a:rPr>
              <a:t>counter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}</a:t>
            </a:r>
            <a:endParaRPr lang="en-GB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3"/>
            <a:r>
              <a:rPr lang="en-GB" dirty="0">
                <a:solidFill>
                  <a:srgbClr val="808080"/>
                </a:solidFill>
                <a:latin typeface="Menlo" panose="020B0609030804020204" pitchFamily="49" charset="0"/>
              </a:rPr>
              <a:t>&lt;/</a:t>
            </a:r>
            <a:r>
              <a:rPr lang="en-GB" dirty="0">
                <a:solidFill>
                  <a:srgbClr val="4EC9B0"/>
                </a:solidFill>
                <a:latin typeface="Menlo" panose="020B0609030804020204" pitchFamily="49" charset="0"/>
              </a:rPr>
              <a:t>Text</a:t>
            </a:r>
            <a:r>
              <a:rPr lang="en-GB" dirty="0">
                <a:solidFill>
                  <a:srgbClr val="808080"/>
                </a:solidFill>
                <a:latin typeface="Menlo" panose="020B0609030804020204" pitchFamily="49" charset="0"/>
              </a:rPr>
              <a:t>&gt;</a:t>
            </a:r>
            <a:endParaRPr lang="en-GB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3"/>
            <a:r>
              <a:rPr lang="en-GB" dirty="0">
                <a:solidFill>
                  <a:srgbClr val="808080"/>
                </a:solidFill>
                <a:latin typeface="Menlo" panose="020B0609030804020204" pitchFamily="49" charset="0"/>
              </a:rPr>
              <a:t>&lt;</a:t>
            </a:r>
            <a:r>
              <a:rPr lang="en-GB" dirty="0">
                <a:solidFill>
                  <a:srgbClr val="4EC9B0"/>
                </a:solidFill>
                <a:latin typeface="Menlo" panose="020B0609030804020204" pitchFamily="49" charset="0"/>
              </a:rPr>
              <a:t>Button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9CDCFE"/>
                </a:solidFill>
                <a:latin typeface="Menlo" panose="020B0609030804020204" pitchFamily="49" charset="0"/>
              </a:rPr>
              <a:t>title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=</a:t>
            </a:r>
            <a:r>
              <a:rPr lang="en-GB" dirty="0">
                <a:solidFill>
                  <a:srgbClr val="CE9178"/>
                </a:solidFill>
                <a:latin typeface="Menlo" panose="020B0609030804020204" pitchFamily="49" charset="0"/>
              </a:rPr>
              <a:t>"+"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 err="1">
                <a:solidFill>
                  <a:srgbClr val="9CDCFE"/>
                </a:solidFill>
                <a:latin typeface="Menlo" panose="020B0609030804020204" pitchFamily="49" charset="0"/>
              </a:rPr>
              <a:t>onPress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=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{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() 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=&gt;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 err="1">
                <a:solidFill>
                  <a:srgbClr val="DCDCAA"/>
                </a:solidFill>
                <a:latin typeface="Menlo" panose="020B0609030804020204" pitchFamily="49" charset="0"/>
              </a:rPr>
              <a:t>setCounter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GB" dirty="0">
                <a:solidFill>
                  <a:srgbClr val="4FC1FF"/>
                </a:solidFill>
                <a:latin typeface="Menlo" panose="020B0609030804020204" pitchFamily="49" charset="0"/>
              </a:rPr>
              <a:t>counter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+ </a:t>
            </a:r>
            <a:r>
              <a:rPr lang="en-GB" dirty="0">
                <a:solidFill>
                  <a:srgbClr val="B5CEA8"/>
                </a:solidFill>
                <a:latin typeface="Menlo" panose="020B0609030804020204" pitchFamily="49" charset="0"/>
              </a:rPr>
              <a:t>1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)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}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808080"/>
                </a:solidFill>
                <a:latin typeface="Menlo" panose="020B0609030804020204" pitchFamily="49" charset="0"/>
              </a:rPr>
              <a:t>/&gt;</a:t>
            </a:r>
            <a:endParaRPr lang="en-GB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2"/>
            <a:r>
              <a:rPr lang="en-GB" dirty="0">
                <a:solidFill>
                  <a:srgbClr val="808080"/>
                </a:solidFill>
                <a:latin typeface="Menlo" panose="020B0609030804020204" pitchFamily="49" charset="0"/>
              </a:rPr>
              <a:t>&lt;/</a:t>
            </a:r>
            <a:r>
              <a:rPr lang="en-GB" dirty="0">
                <a:solidFill>
                  <a:srgbClr val="4EC9B0"/>
                </a:solidFill>
                <a:latin typeface="Menlo" panose="020B0609030804020204" pitchFamily="49" charset="0"/>
              </a:rPr>
              <a:t>View</a:t>
            </a:r>
            <a:r>
              <a:rPr lang="en-GB" dirty="0">
                <a:solidFill>
                  <a:srgbClr val="808080"/>
                </a:solidFill>
                <a:latin typeface="Menlo" panose="020B0609030804020204" pitchFamily="49" charset="0"/>
              </a:rPr>
              <a:t>&gt;</a:t>
            </a:r>
            <a:endParaRPr lang="en-GB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1"/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);</a:t>
            </a:r>
          </a:p>
          <a:p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};</a:t>
            </a:r>
          </a:p>
        </p:txBody>
      </p:sp>
    </p:spTree>
    <p:extLst>
      <p:ext uri="{BB962C8B-B14F-4D97-AF65-F5344CB8AC3E}">
        <p14:creationId xmlns:p14="http://schemas.microsoft.com/office/powerpoint/2010/main" val="41822568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91889-F0F3-D348-8F67-8E9EF5E7B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 N – functional components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526970-D4E0-6841-AD40-BB3260A2A6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Unlike </a:t>
            </a:r>
            <a:r>
              <a:rPr lang="en-US" dirty="0" err="1"/>
              <a:t>setState</a:t>
            </a:r>
            <a:r>
              <a:rPr lang="en-US" dirty="0"/>
              <a:t> in class components, </a:t>
            </a:r>
            <a:r>
              <a:rPr lang="en-US" dirty="0" err="1"/>
              <a:t>useState</a:t>
            </a:r>
            <a:r>
              <a:rPr lang="en-US" dirty="0"/>
              <a:t> does not merge update objects. Use object spread syntax.</a:t>
            </a:r>
          </a:p>
          <a:p>
            <a:r>
              <a:rPr lang="en-US" dirty="0"/>
              <a:t>Another option is </a:t>
            </a:r>
            <a:r>
              <a:rPr lang="en-US" dirty="0" err="1"/>
              <a:t>useReducer</a:t>
            </a:r>
            <a:r>
              <a:rPr lang="en-US" dirty="0"/>
              <a:t>, which is more suited for managing state objects that contain multiple sub-values.</a:t>
            </a:r>
          </a:p>
          <a:p>
            <a:endParaRPr lang="en-US" dirty="0"/>
          </a:p>
          <a:p>
            <a:r>
              <a:rPr lang="en-US" dirty="0"/>
              <a:t>If the new state is computed using the previous state, you can pass a function to </a:t>
            </a:r>
            <a:r>
              <a:rPr lang="en-US" dirty="0" err="1"/>
              <a:t>setState</a:t>
            </a:r>
            <a:r>
              <a:rPr lang="en-US" dirty="0"/>
              <a:t>. The function will receive the previous value and return an updated value.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60C44E-33CB-BD41-B8B0-73E23D8BD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40839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3A1C9-9183-BC4D-A817-FABF90728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EE" dirty="0"/>
              <a:t>React 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5E7275-45DC-6844-85EA-6E16EBAFA7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EE" dirty="0"/>
              <a:t>THE END!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A922D6-CAAA-254A-944B-FB25BD040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185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11707</TotalTime>
  <Words>616</Words>
  <Application>Microsoft Macintosh PowerPoint</Application>
  <PresentationFormat>Widescreen</PresentationFormat>
  <Paragraphs>94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Century Gothic</vt:lpstr>
      <vt:lpstr>Menlo</vt:lpstr>
      <vt:lpstr>Wingdings 3</vt:lpstr>
      <vt:lpstr>Ion</vt:lpstr>
      <vt:lpstr>Hybrid Mobile Applications - ICD0018</vt:lpstr>
      <vt:lpstr>React N – Class vs Functional</vt:lpstr>
      <vt:lpstr>React N – Class based component</vt:lpstr>
      <vt:lpstr>React N - Class based component</vt:lpstr>
      <vt:lpstr>React N – functional components</vt:lpstr>
      <vt:lpstr>React N – functional componets</vt:lpstr>
      <vt:lpstr>React N – functional components</vt:lpstr>
      <vt:lpstr>React N – functional components</vt:lpstr>
      <vt:lpstr>React 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Mobile Software Development for Android - I397</dc:title>
  <dc:creator>andres käver</dc:creator>
  <cp:lastModifiedBy>Andres Käver</cp:lastModifiedBy>
  <cp:revision>121</cp:revision>
  <dcterms:created xsi:type="dcterms:W3CDTF">2015-10-15T12:35:18Z</dcterms:created>
  <dcterms:modified xsi:type="dcterms:W3CDTF">2021-09-10T19:45:25Z</dcterms:modified>
</cp:coreProperties>
</file>